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1.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2.xml" ContentType="application/vnd.openxmlformats-officedocument.presentationml.tags+xml"/>
  <Override PartName="/ppt/notesSlides/notesSlide66.xml" ContentType="application/vnd.openxmlformats-officedocument.presentationml.notesSlide+xml"/>
  <Override PartName="/ppt/tags/tag33.xml" ContentType="application/vnd.openxmlformats-officedocument.presentationml.tags+xml"/>
  <Override PartName="/ppt/notesSlides/notesSlide67.xml" ContentType="application/vnd.openxmlformats-officedocument.presentationml.notesSlide+xml"/>
  <Override PartName="/ppt/tags/tag34.xml" ContentType="application/vnd.openxmlformats-officedocument.presentationml.tags+xml"/>
  <Override PartName="/ppt/notesSlides/notesSlide68.xml" ContentType="application/vnd.openxmlformats-officedocument.presentationml.notesSlide+xml"/>
  <Override PartName="/ppt/tags/tag35.xml" ContentType="application/vnd.openxmlformats-officedocument.presentationml.tags+xml"/>
  <Override PartName="/ppt/notesSlides/notesSlide69.xml" ContentType="application/vnd.openxmlformats-officedocument.presentationml.notesSlide+xml"/>
  <Override PartName="/ppt/tags/tag36.xml" ContentType="application/vnd.openxmlformats-officedocument.presentationml.tags+xml"/>
  <Override PartName="/ppt/notesSlides/notesSlide70.xml" ContentType="application/vnd.openxmlformats-officedocument.presentationml.notesSlide+xml"/>
  <Override PartName="/ppt/tags/tag37.xml" ContentType="application/vnd.openxmlformats-officedocument.presentationml.tags+xml"/>
  <Override PartName="/ppt/notesSlides/notesSlide71.xml" ContentType="application/vnd.openxmlformats-officedocument.presentationml.notesSlide+xml"/>
  <Override PartName="/ppt/tags/tag38.xml" ContentType="application/vnd.openxmlformats-officedocument.presentationml.tags+xml"/>
  <Override PartName="/ppt/notesSlides/notesSlide72.xml" ContentType="application/vnd.openxmlformats-officedocument.presentationml.notesSlide+xml"/>
  <Override PartName="/ppt/tags/tag39.xml" ContentType="application/vnd.openxmlformats-officedocument.presentationml.tags+xml"/>
  <Override PartName="/ppt/notesSlides/notesSlide73.xml" ContentType="application/vnd.openxmlformats-officedocument.presentationml.notesSlide+xml"/>
  <Override PartName="/ppt/tags/tag40.xml" ContentType="application/vnd.openxmlformats-officedocument.presentationml.tags+xml"/>
  <Override PartName="/ppt/notesSlides/notesSlide74.xml" ContentType="application/vnd.openxmlformats-officedocument.presentationml.notesSlide+xml"/>
  <Override PartName="/ppt/tags/tag41.xml" ContentType="application/vnd.openxmlformats-officedocument.presentationml.tags+xml"/>
  <Override PartName="/ppt/notesSlides/notesSlide75.xml" ContentType="application/vnd.openxmlformats-officedocument.presentationml.notesSlide+xml"/>
  <Override PartName="/ppt/tags/tag42.xml" ContentType="application/vnd.openxmlformats-officedocument.presentationml.tags+xml"/>
  <Override PartName="/ppt/notesSlides/notesSlide76.xml" ContentType="application/vnd.openxmlformats-officedocument.presentationml.notesSlide+xml"/>
  <Override PartName="/ppt/tags/tag43.xml" ContentType="application/vnd.openxmlformats-officedocument.presentationml.tags+xml"/>
  <Override PartName="/ppt/notesSlides/notesSlide77.xml" ContentType="application/vnd.openxmlformats-officedocument.presentationml.notesSlide+xml"/>
  <Override PartName="/ppt/tags/tag44.xml" ContentType="application/vnd.openxmlformats-officedocument.presentationml.tags+xml"/>
  <Override PartName="/ppt/notesSlides/notesSlide78.xml" ContentType="application/vnd.openxmlformats-officedocument.presentationml.notesSlide+xml"/>
  <Override PartName="/ppt/tags/tag45.xml" ContentType="application/vnd.openxmlformats-officedocument.presentationml.tags+xml"/>
  <Override PartName="/ppt/notesSlides/notesSlide79.xml" ContentType="application/vnd.openxmlformats-officedocument.presentationml.notesSlide+xml"/>
  <Override PartName="/ppt/tags/tag46.xml" ContentType="application/vnd.openxmlformats-officedocument.presentationml.tags+xml"/>
  <Override PartName="/ppt/notesSlides/notesSlide80.xml" ContentType="application/vnd.openxmlformats-officedocument.presentationml.notesSlide+xml"/>
  <Override PartName="/ppt/tags/tag47.xml" ContentType="application/vnd.openxmlformats-officedocument.presentationml.tags+xml"/>
  <Override PartName="/ppt/notesSlides/notesSlide81.xml" ContentType="application/vnd.openxmlformats-officedocument.presentationml.notesSlide+xml"/>
  <Override PartName="/ppt/tags/tag48.xml" ContentType="application/vnd.openxmlformats-officedocument.presentationml.tags+xml"/>
  <Override PartName="/ppt/notesSlides/notesSlide82.xml" ContentType="application/vnd.openxmlformats-officedocument.presentationml.notesSlide+xml"/>
  <Override PartName="/ppt/tags/tag49.xml" ContentType="application/vnd.openxmlformats-officedocument.presentationml.tags+xml"/>
  <Override PartName="/ppt/notesSlides/notesSlide83.xml" ContentType="application/vnd.openxmlformats-officedocument.presentationml.notesSlide+xml"/>
  <Override PartName="/ppt/tags/tag50.xml" ContentType="application/vnd.openxmlformats-officedocument.presentationml.tags+xml"/>
  <Override PartName="/ppt/notesSlides/notesSlide84.xml" ContentType="application/vnd.openxmlformats-officedocument.presentationml.notesSlide+xml"/>
  <Override PartName="/ppt/tags/tag51.xml" ContentType="application/vnd.openxmlformats-officedocument.presentationml.tags+xml"/>
  <Override PartName="/ppt/notesSlides/notesSlide85.xml" ContentType="application/vnd.openxmlformats-officedocument.presentationml.notesSlide+xml"/>
  <Override PartName="/ppt/tags/tag52.xml" ContentType="application/vnd.openxmlformats-officedocument.presentationml.tags+xml"/>
  <Override PartName="/ppt/notesSlides/notesSlide86.xml" ContentType="application/vnd.openxmlformats-officedocument.presentationml.notesSlide+xml"/>
  <Override PartName="/ppt/tags/tag53.xml" ContentType="application/vnd.openxmlformats-officedocument.presentationml.tags+xml"/>
  <Override PartName="/ppt/notesSlides/notesSlide87.xml" ContentType="application/vnd.openxmlformats-officedocument.presentationml.notesSlide+xml"/>
  <Override PartName="/ppt/tags/tag54.xml" ContentType="application/vnd.openxmlformats-officedocument.presentationml.tags+xml"/>
  <Override PartName="/ppt/notesSlides/notesSlide88.xml" ContentType="application/vnd.openxmlformats-officedocument.presentationml.notesSlide+xml"/>
  <Override PartName="/ppt/tags/tag55.xml" ContentType="application/vnd.openxmlformats-officedocument.presentationml.tags+xml"/>
  <Override PartName="/ppt/notesSlides/notesSlide89.xml" ContentType="application/vnd.openxmlformats-officedocument.presentationml.notesSlide+xml"/>
  <Override PartName="/ppt/tags/tag56.xml" ContentType="application/vnd.openxmlformats-officedocument.presentationml.tags+xml"/>
  <Override PartName="/ppt/notesSlides/notesSlide90.xml" ContentType="application/vnd.openxmlformats-officedocument.presentationml.notesSlide+xml"/>
  <Override PartName="/ppt/tags/tag57.xml" ContentType="application/vnd.openxmlformats-officedocument.presentationml.tags+xml"/>
  <Override PartName="/ppt/notesSlides/notesSlide91.xml" ContentType="application/vnd.openxmlformats-officedocument.presentationml.notesSlide+xml"/>
  <Override PartName="/ppt/tags/tag58.xml" ContentType="application/vnd.openxmlformats-officedocument.presentationml.tags+xml"/>
  <Override PartName="/ppt/notesSlides/notesSlide92.xml" ContentType="application/vnd.openxmlformats-officedocument.presentationml.notesSlide+xml"/>
  <Override PartName="/ppt/tags/tag59.xml" ContentType="application/vnd.openxmlformats-officedocument.presentationml.tags+xml"/>
  <Override PartName="/ppt/notesSlides/notesSlide93.xml" ContentType="application/vnd.openxmlformats-officedocument.presentationml.notesSlide+xml"/>
  <Override PartName="/ppt/tags/tag60.xml" ContentType="application/vnd.openxmlformats-officedocument.presentationml.tags+xml"/>
  <Override PartName="/ppt/notesSlides/notesSlide94.xml" ContentType="application/vnd.openxmlformats-officedocument.presentationml.notesSlide+xml"/>
  <Override PartName="/ppt/tags/tag61.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62.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63.xml" ContentType="application/vnd.openxmlformats-officedocument.presentationml.tags+xml"/>
  <Override PartName="/ppt/notesSlides/notesSlide103.xml" ContentType="application/vnd.openxmlformats-officedocument.presentationml.notesSlide+xml"/>
  <Override PartName="/ppt/tags/tag64.xml" ContentType="application/vnd.openxmlformats-officedocument.presentationml.tags+xml"/>
  <Override PartName="/ppt/notesSlides/notesSlide104.xml" ContentType="application/vnd.openxmlformats-officedocument.presentationml.notesSlide+xml"/>
  <Override PartName="/ppt/tags/tag65.xml" ContentType="application/vnd.openxmlformats-officedocument.presentationml.tags+xml"/>
  <Override PartName="/ppt/notesSlides/notesSlide105.xml" ContentType="application/vnd.openxmlformats-officedocument.presentationml.notesSlide+xml"/>
  <Override PartName="/ppt/tags/tag66.xml" ContentType="application/vnd.openxmlformats-officedocument.presentationml.tags+xml"/>
  <Override PartName="/ppt/notesSlides/notesSlide106.xml" ContentType="application/vnd.openxmlformats-officedocument.presentationml.notesSlide+xml"/>
  <Override PartName="/ppt/tags/tag67.xml" ContentType="application/vnd.openxmlformats-officedocument.presentationml.tags+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09"/>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958" r:id="rId21"/>
    <p:sldId id="874" r:id="rId22"/>
    <p:sldId id="1085" r:id="rId23"/>
    <p:sldId id="1086" r:id="rId24"/>
    <p:sldId id="1087" r:id="rId25"/>
    <p:sldId id="1088" r:id="rId26"/>
    <p:sldId id="1089" r:id="rId27"/>
    <p:sldId id="1090" r:id="rId28"/>
    <p:sldId id="1091" r:id="rId29"/>
    <p:sldId id="1092" r:id="rId30"/>
    <p:sldId id="1093" r:id="rId31"/>
    <p:sldId id="1180" r:id="rId32"/>
    <p:sldId id="1094" r:id="rId33"/>
    <p:sldId id="1095" r:id="rId34"/>
    <p:sldId id="1096" r:id="rId35"/>
    <p:sldId id="1097" r:id="rId36"/>
    <p:sldId id="1098" r:id="rId37"/>
    <p:sldId id="1099" r:id="rId38"/>
    <p:sldId id="1100" r:id="rId39"/>
    <p:sldId id="1101" r:id="rId40"/>
    <p:sldId id="1102" r:id="rId41"/>
    <p:sldId id="1103" r:id="rId42"/>
    <p:sldId id="1104" r:id="rId43"/>
    <p:sldId id="1105" r:id="rId44"/>
    <p:sldId id="1106" r:id="rId45"/>
    <p:sldId id="1107" r:id="rId46"/>
    <p:sldId id="1108" r:id="rId47"/>
    <p:sldId id="1109" r:id="rId48"/>
    <p:sldId id="1110" r:id="rId49"/>
    <p:sldId id="1111" r:id="rId50"/>
    <p:sldId id="1112" r:id="rId51"/>
    <p:sldId id="1113" r:id="rId52"/>
    <p:sldId id="1114" r:id="rId53"/>
    <p:sldId id="1115" r:id="rId54"/>
    <p:sldId id="1117" r:id="rId55"/>
    <p:sldId id="1118" r:id="rId56"/>
    <p:sldId id="1120" r:id="rId57"/>
    <p:sldId id="1121" r:id="rId58"/>
    <p:sldId id="1123" r:id="rId59"/>
    <p:sldId id="1124" r:id="rId60"/>
    <p:sldId id="1125" r:id="rId61"/>
    <p:sldId id="1126" r:id="rId62"/>
    <p:sldId id="1127" r:id="rId63"/>
    <p:sldId id="1128" r:id="rId64"/>
    <p:sldId id="1129" r:id="rId65"/>
    <p:sldId id="1130" r:id="rId66"/>
    <p:sldId id="1133" r:id="rId67"/>
    <p:sldId id="1134" r:id="rId68"/>
    <p:sldId id="1135" r:id="rId69"/>
    <p:sldId id="1145" r:id="rId70"/>
    <p:sldId id="1146" r:id="rId71"/>
    <p:sldId id="1147" r:id="rId72"/>
    <p:sldId id="1148" r:id="rId73"/>
    <p:sldId id="1149" r:id="rId74"/>
    <p:sldId id="1150" r:id="rId75"/>
    <p:sldId id="1151" r:id="rId76"/>
    <p:sldId id="1152" r:id="rId77"/>
    <p:sldId id="1153" r:id="rId78"/>
    <p:sldId id="1154" r:id="rId79"/>
    <p:sldId id="1155" r:id="rId80"/>
    <p:sldId id="1156" r:id="rId81"/>
    <p:sldId id="1157" r:id="rId82"/>
    <p:sldId id="1158" r:id="rId83"/>
    <p:sldId id="1159" r:id="rId84"/>
    <p:sldId id="1160" r:id="rId85"/>
    <p:sldId id="1161" r:id="rId86"/>
    <p:sldId id="1162" r:id="rId87"/>
    <p:sldId id="1163" r:id="rId88"/>
    <p:sldId id="1164" r:id="rId89"/>
    <p:sldId id="1165" r:id="rId90"/>
    <p:sldId id="1166" r:id="rId91"/>
    <p:sldId id="1167" r:id="rId92"/>
    <p:sldId id="1168" r:id="rId93"/>
    <p:sldId id="1169" r:id="rId94"/>
    <p:sldId id="1170" r:id="rId95"/>
    <p:sldId id="1193" r:id="rId96"/>
    <p:sldId id="1181" r:id="rId97"/>
    <p:sldId id="1182" r:id="rId98"/>
    <p:sldId id="1183" r:id="rId99"/>
    <p:sldId id="1172" r:id="rId100"/>
    <p:sldId id="1194" r:id="rId101"/>
    <p:sldId id="1195" r:id="rId102"/>
    <p:sldId id="1196" r:id="rId103"/>
    <p:sldId id="1174" r:id="rId104"/>
    <p:sldId id="1175" r:id="rId105"/>
    <p:sldId id="1176" r:id="rId106"/>
    <p:sldId id="1178" r:id="rId107"/>
    <p:sldId id="1179" r:id="rId108"/>
  </p:sldIdLst>
  <p:sldSz cx="9144000" cy="5143500" type="screen16x9"/>
  <p:notesSz cx="6858000" cy="9144000"/>
  <p:custDataLst>
    <p:tags r:id="rId11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7" autoAdjust="0"/>
    <p:restoredTop sz="86356" autoAdjust="0"/>
  </p:normalViewPr>
  <p:slideViewPr>
    <p:cSldViewPr snapToGrid="0" showGuides="1">
      <p:cViewPr varScale="1">
        <p:scale>
          <a:sx n="84" d="100"/>
          <a:sy n="84" d="100"/>
        </p:scale>
        <p:origin x="552" y="7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4/2/2023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Cisco Networking Academy</a:t>
            </a:r>
          </a:p>
          <a:p>
            <a:pPr rtl="0"/>
            <a:r>
              <a:rPr lang="fr-FR">
                <a:solidFill>
                  <a:schemeClr val="accent5">
                    <a:lumMod val="40000"/>
                    <a:lumOff val="60000"/>
                  </a:schemeClr>
                </a:solidFill>
              </a:rPr>
              <a:t>Introduction aux Réseaux v7.0 (ITN)</a:t>
            </a:r>
          </a:p>
          <a:p>
            <a:pPr rtl="0"/>
            <a:r>
              <a:rPr lang="fr-FR"/>
              <a:t>Module 13: ICMP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13.1.5 — Messages ICMPv6 (suite)</a:t>
            </a:r>
          </a:p>
        </p:txBody>
      </p:sp>
    </p:spTree>
    <p:extLst>
      <p:ext uri="{BB962C8B-B14F-4D97-AF65-F5344CB8AC3E}">
        <p14:creationId xmlns:p14="http://schemas.microsoft.com/office/powerpoint/2010/main" val="548495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4D321E-CFF5-4DF2-80CA-75F55345B18D}" type="slidenum">
              <a:rPr lang="fr-FR"/>
              <a:pPr/>
              <a:t>100</a:t>
            </a:fld>
            <a:endParaRPr lang="fr-FR"/>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pPr lvl="1">
              <a:lnSpc>
                <a:spcPct val="130000"/>
              </a:lnSpc>
              <a:buClr>
                <a:srgbClr val="FF6600"/>
              </a:buClr>
              <a:buSzPct val="89000"/>
              <a:buFont typeface="Monotype Sorts" pitchFamily="2" charset="2"/>
              <a:buNone/>
            </a:pPr>
            <a:r>
              <a:rPr lang="fr-FR"/>
              <a:t>Pourquoi attribuer la configuration IP que pour un temps donné ?</a:t>
            </a:r>
          </a:p>
          <a:p>
            <a:endParaRPr lang="fr-FR"/>
          </a:p>
        </p:txBody>
      </p:sp>
    </p:spTree>
    <p:extLst>
      <p:ext uri="{BB962C8B-B14F-4D97-AF65-F5344CB8AC3E}">
        <p14:creationId xmlns:p14="http://schemas.microsoft.com/office/powerpoint/2010/main" val="21894476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84ECEC-F1ED-4335-9CD0-CB013D3F133E}" type="slidenum">
              <a:rPr lang="fr-FR"/>
              <a:pPr/>
              <a:t>101</a:t>
            </a:fld>
            <a:endParaRPr lang="fr-FR"/>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8033857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EAC221-960B-4278-9156-4FB46F9D2550}" type="slidenum">
              <a:rPr lang="fr-FR"/>
              <a:pPr/>
              <a:t>102</a:t>
            </a:fld>
            <a:endParaRPr lang="fr-FR"/>
          </a:p>
        </p:txBody>
      </p:sp>
      <p:sp>
        <p:nvSpPr>
          <p:cNvPr id="432130" name="Rectangle 2"/>
          <p:cNvSpPr>
            <a:spLocks noGrp="1" noRot="1" noChangeAspect="1" noChangeArrowheads="1" noTextEdit="1"/>
          </p:cNvSpPr>
          <p:nvPr>
            <p:ph type="sldImg"/>
          </p:nvPr>
        </p:nvSpPr>
        <p:spPr bwMode="auto">
          <a:xfrm>
            <a:off x="42863" y="739775"/>
            <a:ext cx="6578600" cy="3700463"/>
          </a:xfrm>
          <a:prstGeom prst="rect">
            <a:avLst/>
          </a:prstGeom>
          <a:solidFill>
            <a:srgbClr val="FFFFFF"/>
          </a:solidFill>
          <a:ln>
            <a:solidFill>
              <a:srgbClr val="000000"/>
            </a:solidFill>
            <a:miter lim="800000"/>
            <a:headEnd/>
            <a:tailEnd/>
          </a:ln>
        </p:spPr>
      </p:sp>
      <p:sp>
        <p:nvSpPr>
          <p:cNvPr id="432131" name="Rectangle 3"/>
          <p:cNvSpPr>
            <a:spLocks noGrp="1" noChangeArrowheads="1"/>
          </p:cNvSpPr>
          <p:nvPr>
            <p:ph type="body" idx="1"/>
          </p:nvPr>
        </p:nvSpPr>
        <p:spPr bwMode="auto">
          <a:xfrm>
            <a:off x="666750" y="4686300"/>
            <a:ext cx="5329238" cy="4440238"/>
          </a:xfrm>
          <a:prstGeom prst="rect">
            <a:avLst/>
          </a:prstGeom>
          <a:solidFill>
            <a:srgbClr val="FFFFFF"/>
          </a:solidFill>
          <a:ln>
            <a:solidFill>
              <a:srgbClr val="000000"/>
            </a:solidFill>
            <a:miter lim="800000"/>
            <a:headEnd/>
            <a:tailEnd/>
          </a:ln>
        </p:spPr>
        <p:txBody>
          <a:bodyPr lIns="90370" tIns="45185" rIns="90370" bIns="45185"/>
          <a:lstStyle/>
          <a:p>
            <a:endParaRPr lang="fr-FR"/>
          </a:p>
        </p:txBody>
      </p:sp>
    </p:spTree>
    <p:extLst>
      <p:ext uri="{BB962C8B-B14F-4D97-AF65-F5344CB8AC3E}">
        <p14:creationId xmlns:p14="http://schemas.microsoft.com/office/powerpoint/2010/main" val="36618418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15.5 - Services de partage de fichiers</a:t>
            </a:r>
          </a:p>
        </p:txBody>
      </p:sp>
      <p:sp>
        <p:nvSpPr>
          <p:cNvPr id="4" name="Slide Number Placeholder 3"/>
          <p:cNvSpPr>
            <a:spLocks noGrp="1"/>
          </p:cNvSpPr>
          <p:nvPr>
            <p:ph type="sldNum" sz="quarter" idx="10"/>
          </p:nvPr>
        </p:nvSpPr>
        <p:spPr/>
        <p:txBody>
          <a:bodyPr/>
          <a:lstStyle/>
          <a:p>
            <a:pPr rtl="0"/>
            <a:fld id="{5641018C-6CAF-B84E-B92C-ECB119457FBA}" type="slidenum">
              <a:rPr/>
              <a:t>103</a:t>
            </a:fld>
            <a:endParaRPr/>
          </a:p>
        </p:txBody>
      </p:sp>
    </p:spTree>
    <p:extLst>
      <p:ext uri="{BB962C8B-B14F-4D97-AF65-F5344CB8AC3E}">
        <p14:creationId xmlns:p14="http://schemas.microsoft.com/office/powerpoint/2010/main" val="13602657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15.5 - Services de partage de fichiers</a:t>
            </a:r>
          </a:p>
          <a:p>
            <a:pPr rtl="0">
              <a:lnSpc>
                <a:spcPct val="80000"/>
              </a:lnSpc>
              <a:buFontTx/>
              <a:buNone/>
            </a:pPr>
            <a:r>
              <a:rPr lang="fr-FR">
                <a:latin typeface="Arial" charset="0"/>
              </a:rPr>
              <a:t>15.5.1 - Protocole de transfert de fichiers</a:t>
            </a:r>
          </a:p>
        </p:txBody>
      </p:sp>
    </p:spTree>
    <p:extLst>
      <p:ext uri="{BB962C8B-B14F-4D97-AF65-F5344CB8AC3E}">
        <p14:creationId xmlns:p14="http://schemas.microsoft.com/office/powerpoint/2010/main" val="7842330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d'application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15.5 - Services de partage de fichiers</a:t>
            </a:r>
          </a:p>
          <a:p>
            <a:pPr rtl="0">
              <a:lnSpc>
                <a:spcPct val="80000"/>
              </a:lnSpc>
              <a:buFontTx/>
              <a:buNone/>
            </a:pPr>
            <a:r>
              <a:rPr lang="fr-FR">
                <a:latin typeface="Arial" charset="0"/>
              </a:rPr>
              <a:t>15.5.2 - Blocage des messages du serveur (SMB)</a:t>
            </a:r>
          </a:p>
          <a:p>
            <a:pPr rtl="0">
              <a:lnSpc>
                <a:spcPct val="80000"/>
              </a:lnSpc>
              <a:buFontTx/>
              <a:buNone/>
            </a:pPr>
            <a:r>
              <a:rPr lang="fr-FR">
                <a:latin typeface="Arial" charset="0"/>
              </a:rPr>
              <a:t>15.5.3 —  Vérifiez votre compréhension — Services de partage de fichiers</a:t>
            </a:r>
          </a:p>
          <a:p>
            <a:endParaRPr lang="en-US" dirty="0"/>
          </a:p>
        </p:txBody>
      </p:sp>
    </p:spTree>
    <p:extLst>
      <p:ext uri="{BB962C8B-B14F-4D97-AF65-F5344CB8AC3E}">
        <p14:creationId xmlns:p14="http://schemas.microsoft.com/office/powerpoint/2010/main" val="4050461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106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d'application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15.6 – Module pratique et questionnaire</a:t>
            </a:r>
          </a:p>
          <a:p>
            <a:pPr rtl="0">
              <a:lnSpc>
                <a:spcPct val="80000"/>
              </a:lnSpc>
              <a:buFontTx/>
              <a:buNone/>
            </a:pPr>
            <a:r>
              <a:rPr lang="fr-FR">
                <a:latin typeface="Arial" charset="0"/>
              </a:rPr>
              <a:t>15.6.1 – Qu'est-ce que j'ai appris dans ce module?</a:t>
            </a:r>
          </a:p>
          <a:p>
            <a:pPr rtl="0">
              <a:lnSpc>
                <a:spcPct val="80000"/>
              </a:lnSpc>
              <a:buFontTx/>
              <a:buNone/>
            </a:pPr>
            <a:r>
              <a:rPr lang="fr-FR">
                <a:latin typeface="Arial" charset="0"/>
              </a:rPr>
              <a:t>15.6.2 — Questionnaire de module — Couche d'application</a:t>
            </a:r>
          </a:p>
        </p:txBody>
      </p:sp>
    </p:spTree>
    <p:extLst>
      <p:ext uri="{BB962C8B-B14F-4D97-AF65-F5344CB8AC3E}">
        <p14:creationId xmlns:p14="http://schemas.microsoft.com/office/powerpoint/2010/main" val="10891007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107</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New Terms and Commands</a:t>
            </a:r>
          </a:p>
        </p:txBody>
      </p:sp>
    </p:spTree>
    <p:extLst>
      <p:ext uri="{BB962C8B-B14F-4D97-AF65-F5344CB8AC3E}">
        <p14:creationId xmlns:p14="http://schemas.microsoft.com/office/powerpoint/2010/main" val="168652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13.1.5 — Messages ICMPv6 (suite)</a:t>
            </a:r>
          </a:p>
        </p:txBody>
      </p:sp>
    </p:spTree>
    <p:extLst>
      <p:ext uri="{BB962C8B-B14F-4D97-AF65-F5344CB8AC3E}">
        <p14:creationId xmlns:p14="http://schemas.microsoft.com/office/powerpoint/2010/main"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13.1.5 – Messages ICMPv6</a:t>
            </a:r>
          </a:p>
          <a:p>
            <a:pPr rtl="0">
              <a:lnSpc>
                <a:spcPct val="80000"/>
              </a:lnSpc>
              <a:buFontTx/>
              <a:buNone/>
            </a:pPr>
            <a:r>
              <a:rPr lang="fr-FR"/>
              <a:t>13.1.6 —  Vérifiez votre compréhension — Messages ICMP</a:t>
            </a:r>
          </a:p>
        </p:txBody>
      </p:sp>
    </p:spTree>
    <p:extLst>
      <p:ext uri="{BB962C8B-B14F-4D97-AF65-F5344CB8AC3E}">
        <p14:creationId xmlns:p14="http://schemas.microsoft.com/office/powerpoint/2010/main"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a:p>
            <a:pPr rtl="0">
              <a:lnSpc>
                <a:spcPct val="80000"/>
              </a:lnSpc>
              <a:buFontTx/>
              <a:buNone/>
            </a:pPr>
            <a:r>
              <a:rPr lang="fr-FR" sz="1200" b="0" kern="1200">
                <a:solidFill>
                  <a:schemeClr val="tx1"/>
                </a:solidFill>
                <a:latin typeface="Arial" charset="0"/>
                <a:ea typeface="ＭＳ Ｐゴシック" charset="0"/>
              </a:rPr>
              <a:t>13.2.1 — Ping — Test de connectivité</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a:p>
            <a:pPr rtl="0">
              <a:lnSpc>
                <a:spcPct val="80000"/>
              </a:lnSpc>
              <a:buFontTx/>
              <a:buNone/>
            </a:pPr>
            <a:r>
              <a:rPr lang="fr-FR" sz="1200" b="0" kern="1200">
                <a:solidFill>
                  <a:schemeClr val="tx1"/>
                </a:solidFill>
                <a:latin typeface="Arial" charset="0"/>
                <a:ea typeface="ＭＳ Ｐゴシック" charset="0"/>
              </a:rPr>
              <a:t>13.2.2 – Ping le Loopback</a:t>
            </a:r>
          </a:p>
        </p:txBody>
      </p:sp>
    </p:spTree>
    <p:extLst>
      <p:ext uri="{BB962C8B-B14F-4D97-AF65-F5344CB8AC3E}">
        <p14:creationId xmlns:p14="http://schemas.microsoft.com/office/powerpoint/2010/main"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a:p>
            <a:pPr rtl="0">
              <a:lnSpc>
                <a:spcPct val="80000"/>
              </a:lnSpc>
              <a:buFontTx/>
              <a:buNone/>
            </a:pPr>
            <a:r>
              <a:rPr lang="fr-FR" sz="1200" b="0" kern="1200">
                <a:solidFill>
                  <a:schemeClr val="tx1"/>
                </a:solidFill>
                <a:latin typeface="Arial" charset="0"/>
                <a:ea typeface="ＭＳ Ｐゴシック" charset="0"/>
              </a:rPr>
              <a:t>13.2.3 - Ping de la passerelle par défaut</a:t>
            </a:r>
          </a:p>
        </p:txBody>
      </p:sp>
    </p:spTree>
    <p:extLst>
      <p:ext uri="{BB962C8B-B14F-4D97-AF65-F5344CB8AC3E}">
        <p14:creationId xmlns:p14="http://schemas.microsoft.com/office/powerpoint/2010/main"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a:p>
            <a:pPr rtl="0">
              <a:lnSpc>
                <a:spcPct val="80000"/>
              </a:lnSpc>
              <a:buFontTx/>
              <a:buNone/>
            </a:pPr>
            <a:r>
              <a:rPr lang="fr-FR" sz="1200" b="0" kern="1200">
                <a:solidFill>
                  <a:schemeClr val="tx1"/>
                </a:solidFill>
                <a:latin typeface="Arial" charset="0"/>
                <a:ea typeface="ＭＳ Ｐゴシック" charset="0"/>
              </a:rPr>
              <a:t>13.2.4 - Ping d'un hôte distant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a:p>
            <a:pPr rtl="0">
              <a:lnSpc>
                <a:spcPct val="80000"/>
              </a:lnSpc>
              <a:buFontTx/>
              <a:buNone/>
            </a:pPr>
            <a:r>
              <a:rPr lang="fr-FR" sz="1200" b="0" kern="1200">
                <a:solidFill>
                  <a:schemeClr val="tx1"/>
                </a:solidFill>
                <a:latin typeface="Arial" charset="0"/>
                <a:ea typeface="ＭＳ Ｐゴシック" charset="0"/>
              </a:rPr>
              <a:t>13.2.5 – Traceroute – Tester le chemin</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13.2 - Tests à l'aide des commandes ping et traceroute</a:t>
            </a:r>
          </a:p>
          <a:p>
            <a:pPr rtl="0">
              <a:lnSpc>
                <a:spcPct val="80000"/>
              </a:lnSpc>
              <a:buFontTx/>
              <a:buNone/>
            </a:pPr>
            <a:r>
              <a:rPr lang="fr-FR" sz="1200" b="0" kern="1200">
                <a:solidFill>
                  <a:schemeClr val="tx1"/>
                </a:solidFill>
                <a:latin typeface="Arial" charset="0"/>
                <a:ea typeface="ＭＳ Ｐゴシック" charset="0"/>
              </a:rPr>
              <a:t>13.2.5 — Traceroute — Tester le chemin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13.0.2- Qu'est ce que je vais apprendre à faire dans ce module?</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13.3 - Module pratique et questionnaire</a:t>
            </a:r>
          </a:p>
          <a:p>
            <a:pPr rtl="0">
              <a:lnSpc>
                <a:spcPct val="80000"/>
              </a:lnSpc>
              <a:buFontTx/>
              <a:buNone/>
            </a:pPr>
            <a:r>
              <a:rPr lang="fr-FR" sz="1200" kern="1200">
                <a:solidFill>
                  <a:schemeClr val="tx1"/>
                </a:solidFill>
                <a:latin typeface="Arial" charset="0"/>
                <a:ea typeface="ＭＳ Ｐゴシック" charset="0"/>
                <a:cs typeface="ＭＳ Ｐゴシック" charset="0"/>
              </a:rPr>
              <a:t>13.3.3 – Qu'est-ce que j'ai appris dans ce module?</a:t>
            </a:r>
          </a:p>
          <a:p>
            <a:pPr rtl="0">
              <a:lnSpc>
                <a:spcPct val="80000"/>
              </a:lnSpc>
              <a:buFontTx/>
              <a:buNone/>
            </a:pPr>
            <a:r>
              <a:rPr lang="fr-FR" sz="1200" kern="1200">
                <a:solidFill>
                  <a:schemeClr val="tx1"/>
                </a:solidFill>
                <a:latin typeface="Arial" charset="0"/>
                <a:ea typeface="ＭＳ Ｐゴシック" charset="0"/>
                <a:cs typeface="ＭＳ Ｐゴシック" charset="0"/>
              </a:rPr>
              <a:t>13.3.4 — Module Questionnaire - ICMP</a:t>
            </a:r>
          </a:p>
        </p:txBody>
      </p:sp>
    </p:spTree>
    <p:extLst>
      <p:ext uri="{BB962C8B-B14F-4D97-AF65-F5344CB8AC3E}">
        <p14:creationId xmlns:p14="http://schemas.microsoft.com/office/powerpoint/2010/main" val="1476824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21</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Nouveaux termes/commandes</a:t>
            </a:r>
          </a:p>
        </p:txBody>
      </p:sp>
    </p:spTree>
    <p:extLst>
      <p:ext uri="{BB962C8B-B14F-4D97-AF65-F5344CB8AC3E}">
        <p14:creationId xmlns:p14="http://schemas.microsoft.com/office/powerpoint/2010/main" val="2246742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392373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23</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14 - Couche de transport</a:t>
            </a:r>
          </a:p>
          <a:p>
            <a:pPr rtl="0">
              <a:buFontTx/>
              <a:buNone/>
            </a:pPr>
            <a:r>
              <a:rPr lang="fr-FR"/>
              <a:t>14.0.2 - Qu'est-ce que je vais apprendre dans ce module?</a:t>
            </a:r>
          </a:p>
        </p:txBody>
      </p:sp>
    </p:spTree>
    <p:extLst>
      <p:ext uri="{BB962C8B-B14F-4D97-AF65-F5344CB8AC3E}">
        <p14:creationId xmlns:p14="http://schemas.microsoft.com/office/powerpoint/2010/main" val="62404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14.1 - Transport des données</a:t>
            </a:r>
          </a:p>
        </p:txBody>
      </p:sp>
      <p:sp>
        <p:nvSpPr>
          <p:cNvPr id="4" name="Slide Number Placeholder 3"/>
          <p:cNvSpPr>
            <a:spLocks noGrp="1"/>
          </p:cNvSpPr>
          <p:nvPr>
            <p:ph type="sldNum" sz="quarter" idx="10"/>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1142056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14.1 - Transport des données</a:t>
            </a:r>
          </a:p>
          <a:p>
            <a:pPr rtl="0"/>
            <a:r>
              <a:rPr lang="fr-FR"/>
              <a:t>14.1.1 - Rôle de la couche de transport</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3620689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14.1 - Transport des données</a:t>
            </a:r>
          </a:p>
          <a:p>
            <a:pPr rtl="0"/>
            <a:r>
              <a:rPr lang="fr-FR"/>
              <a:t>14.1.2 - Responsabilités de la couche de transport</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24251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AE65D2-E8A9-4DEA-8D3E-EAE0A86F4E33}"/>
              </a:ext>
            </a:extLst>
          </p:cNvPr>
          <p:cNvSpPr>
            <a:spLocks noGrp="1"/>
          </p:cNvSpPr>
          <p:nvPr>
            <p:ph type="body" idx="1"/>
          </p:nvPr>
        </p:nvSpPr>
        <p:spPr/>
        <p:txBody>
          <a:bodyPr/>
          <a:lstStyle/>
          <a:p>
            <a:pPr rtl="0"/>
            <a:r>
              <a:rPr lang="fr-FR"/>
              <a:t>14 - Couche de transport</a:t>
            </a:r>
          </a:p>
          <a:p>
            <a:pPr rtl="0"/>
            <a:r>
              <a:rPr lang="fr-FR"/>
              <a:t>14.1 - Transport des données</a:t>
            </a:r>
          </a:p>
          <a:p>
            <a:pPr rtl="0"/>
            <a:r>
              <a:rPr lang="fr-FR"/>
              <a:t>14.1.3 - Protocoles de la couche de transport</a:t>
            </a:r>
          </a:p>
        </p:txBody>
      </p:sp>
    </p:spTree>
    <p:extLst>
      <p:ext uri="{BB962C8B-B14F-4D97-AF65-F5344CB8AC3E}">
        <p14:creationId xmlns:p14="http://schemas.microsoft.com/office/powerpoint/2010/main" val="742559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B27BCDD-D2E0-4E2D-928E-1E27B4BF8740}"/>
              </a:ext>
            </a:extLst>
          </p:cNvPr>
          <p:cNvSpPr>
            <a:spLocks noGrp="1"/>
          </p:cNvSpPr>
          <p:nvPr>
            <p:ph type="body" idx="1"/>
          </p:nvPr>
        </p:nvSpPr>
        <p:spPr/>
        <p:txBody>
          <a:bodyPr/>
          <a:lstStyle/>
          <a:p>
            <a:pPr rtl="0"/>
            <a:r>
              <a:rPr lang="fr-FR"/>
              <a:t>14 - Couche de transport</a:t>
            </a:r>
          </a:p>
          <a:p>
            <a:pPr rtl="0"/>
            <a:r>
              <a:rPr lang="fr-FR"/>
              <a:t>14.1 - Transport des données</a:t>
            </a:r>
          </a:p>
          <a:p>
            <a:pPr rtl="0"/>
            <a:r>
              <a:rPr lang="fr-FR"/>
              <a:t>14.1.4 - TCP (Transmission Control Protocol)</a:t>
            </a:r>
          </a:p>
        </p:txBody>
      </p:sp>
    </p:spTree>
    <p:extLst>
      <p:ext uri="{BB962C8B-B14F-4D97-AF65-F5344CB8AC3E}">
        <p14:creationId xmlns:p14="http://schemas.microsoft.com/office/powerpoint/2010/main" val="174175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9878DC3-8B4C-4358-8A3E-EF09D38A27B9}"/>
              </a:ext>
            </a:extLst>
          </p:cNvPr>
          <p:cNvSpPr>
            <a:spLocks noGrp="1"/>
          </p:cNvSpPr>
          <p:nvPr>
            <p:ph type="body" idx="1"/>
          </p:nvPr>
        </p:nvSpPr>
        <p:spPr/>
        <p:txBody>
          <a:bodyPr/>
          <a:lstStyle/>
          <a:p>
            <a:pPr rtl="0"/>
            <a:r>
              <a:rPr lang="fr-FR"/>
              <a:t>14 - Couche de transport</a:t>
            </a:r>
          </a:p>
          <a:p>
            <a:pPr rtl="0"/>
            <a:r>
              <a:rPr lang="fr-FR"/>
              <a:t>14.1 - Transport des données</a:t>
            </a:r>
          </a:p>
          <a:p>
            <a:pPr rtl="0"/>
            <a:r>
              <a:rPr lang="fr-FR"/>
              <a:t>14.1.5 - Protocole UDP (User Datagram Protocol)</a:t>
            </a:r>
          </a:p>
        </p:txBody>
      </p:sp>
    </p:spTree>
    <p:extLst>
      <p:ext uri="{BB962C8B-B14F-4D97-AF65-F5344CB8AC3E}">
        <p14:creationId xmlns:p14="http://schemas.microsoft.com/office/powerpoint/2010/main" val="415560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12BD5F-4A37-4D96-A8D8-7F4E79363003}"/>
              </a:ext>
            </a:extLst>
          </p:cNvPr>
          <p:cNvSpPr>
            <a:spLocks noGrp="1"/>
          </p:cNvSpPr>
          <p:nvPr>
            <p:ph type="body" idx="1"/>
          </p:nvPr>
        </p:nvSpPr>
        <p:spPr/>
        <p:txBody>
          <a:bodyPr/>
          <a:lstStyle/>
          <a:p>
            <a:pPr rtl="0"/>
            <a:r>
              <a:rPr lang="fr-FR"/>
              <a:t>14 - Couche de transport</a:t>
            </a:r>
          </a:p>
          <a:p>
            <a:pPr rtl="0"/>
            <a:r>
              <a:rPr lang="fr-FR"/>
              <a:t>14.1 - Transport des données</a:t>
            </a:r>
          </a:p>
          <a:p>
            <a:pPr rtl="0"/>
            <a:r>
              <a:rPr lang="fr-FR"/>
              <a:t>14.1.6 - La choix du protocole de couche transport le mieux adapté à une application donnée</a:t>
            </a:r>
          </a:p>
          <a:p>
            <a:pPr rtl="0"/>
            <a:r>
              <a:rPr lang="fr-FR"/>
              <a:t>14.1.7 - Vérifiez votre compréhension - Transport des données</a:t>
            </a:r>
          </a:p>
        </p:txBody>
      </p:sp>
    </p:spTree>
    <p:extLst>
      <p:ext uri="{BB962C8B-B14F-4D97-AF65-F5344CB8AC3E}">
        <p14:creationId xmlns:p14="http://schemas.microsoft.com/office/powerpoint/2010/main" val="1124128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5C90D31-2CDD-4BFD-9194-90B2343DFDBA}" type="slidenum">
              <a:rPr lang="fr-FR" altLang="fr-FR" sz="1200"/>
              <a:pPr/>
              <a:t>31</a:t>
            </a:fld>
            <a:endParaRPr lang="fr-FR" altLang="fr-FR" sz="120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smtClean="0"/>
          </a:p>
        </p:txBody>
      </p:sp>
    </p:spTree>
    <p:extLst>
      <p:ext uri="{BB962C8B-B14F-4D97-AF65-F5344CB8AC3E}">
        <p14:creationId xmlns:p14="http://schemas.microsoft.com/office/powerpoint/2010/main" val="3812295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14.2 - Présentation du protocole TCP</a:t>
            </a:r>
          </a:p>
        </p:txBody>
      </p:sp>
      <p:sp>
        <p:nvSpPr>
          <p:cNvPr id="4" name="Slide Number Placeholder 3"/>
          <p:cNvSpPr>
            <a:spLocks noGrp="1"/>
          </p:cNvSpPr>
          <p:nvPr>
            <p:ph type="sldNum" sz="quarter" idx="10"/>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755465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14.2 - Présentation du protocole TCP</a:t>
            </a:r>
          </a:p>
          <a:p>
            <a:pPr rtl="0"/>
            <a:r>
              <a:rPr lang="fr-FR"/>
              <a:t>14.2.1 - Caractéristiques du protocole TCP</a:t>
            </a:r>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3122013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La couche de transport</a:t>
            </a:r>
          </a:p>
          <a:p>
            <a:pPr rtl="0"/>
            <a:r>
              <a:rPr lang="fr-FR"/>
              <a:t>14.2 - Présentation du protocole TCP</a:t>
            </a:r>
          </a:p>
          <a:p>
            <a:pPr rtl="0"/>
            <a:r>
              <a:rPr lang="fr-FR"/>
              <a:t>14.2.2 - L'en-tête TCP</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916340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14.2 - Présentation du protocole TCP</a:t>
            </a:r>
          </a:p>
          <a:p>
            <a:pPr rtl="0"/>
            <a:r>
              <a:rPr lang="fr-FR"/>
              <a:t>14.2.3 - L'en-tête TCP</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2446405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14.2 - Présentation du protocole TCP</a:t>
            </a:r>
          </a:p>
          <a:p>
            <a:pPr rtl="0"/>
            <a:r>
              <a:rPr lang="fr-FR"/>
              <a:t>14.2.4 - Applications utilisant le protocole TCP</a:t>
            </a:r>
          </a:p>
          <a:p>
            <a:pPr rtl="0"/>
            <a:r>
              <a:rPr lang="fr-FR"/>
              <a:t>14.2.5 Vérifiez votre compréhension — Présentation du protocole UDP</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2561869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14.3 - Présentation du protocole UDP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1540165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14.3 - Présentation du protocole UDP</a:t>
            </a:r>
          </a:p>
          <a:p>
            <a:pPr rtl="0"/>
            <a:r>
              <a:rPr lang="fr-FR"/>
              <a:t>14.3.1 - Caractéristiques du protocole UDP</a:t>
            </a:r>
          </a:p>
        </p:txBody>
      </p:sp>
      <p:sp>
        <p:nvSpPr>
          <p:cNvPr id="4" name="Slide Number Placeholder 3"/>
          <p:cNvSpPr>
            <a:spLocks noGrp="1"/>
          </p:cNvSpPr>
          <p:nvPr>
            <p:ph type="sldNum" sz="quarter" idx="5"/>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667950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14.3 - Présentation du protocole UDP</a:t>
            </a:r>
          </a:p>
          <a:p>
            <a:pPr rtl="0"/>
            <a:r>
              <a:rPr lang="fr-FR"/>
              <a:t>14.3.2 - En-tête UDP</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99290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13.1.1 — Messages ICMPv4 et ICMPv6</a:t>
            </a:r>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14.3 - Présentation du protocole UDP</a:t>
            </a:r>
          </a:p>
          <a:p>
            <a:pPr rtl="0"/>
            <a:r>
              <a:rPr lang="fr-FR"/>
              <a:t>14.3.3 - Champs d'en-tête UDP</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61195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14.3 - Présentation du protocole UDP</a:t>
            </a:r>
          </a:p>
          <a:p>
            <a:pPr rtl="0"/>
            <a:r>
              <a:rPr lang="fr-FR"/>
              <a:t>14.3.4 - Applications utilisant le protocole UDP</a:t>
            </a:r>
          </a:p>
          <a:p>
            <a:pPr rtl="0"/>
            <a:r>
              <a:rPr lang="fr-FR"/>
              <a:t>14.3.5 - Vérifiez votre compréhension — Présentation du protocole UDP</a:t>
            </a:r>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998426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14.4 - Les Numéros de port</a:t>
            </a:r>
          </a:p>
        </p:txBody>
      </p:sp>
      <p:sp>
        <p:nvSpPr>
          <p:cNvPr id="4" name="Slide Number Placeholder 3"/>
          <p:cNvSpPr>
            <a:spLocks noGrp="1"/>
          </p:cNvSpPr>
          <p:nvPr>
            <p:ph type="sldNum" sz="quarter" idx="10"/>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2098912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14.4 - Les Numéros de port</a:t>
            </a:r>
          </a:p>
          <a:p>
            <a:pPr rtl="0"/>
            <a:r>
              <a:rPr lang="fr-FR"/>
              <a:t>14.4.1 - Communications Multiples et Séparées</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1922284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14.4 - Les Numéros de port</a:t>
            </a:r>
          </a:p>
          <a:p>
            <a:pPr rtl="0"/>
            <a:r>
              <a:rPr lang="fr-FR"/>
              <a:t>14.4.2 – Paires d'interfaces de connexion</a:t>
            </a:r>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1704228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14.4 - Les Numéros de port</a:t>
            </a:r>
          </a:p>
          <a:p>
            <a:pPr rtl="0"/>
            <a:r>
              <a:rPr lang="fr-FR"/>
              <a:t>14.4.3 - Groupes de numéros de port</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385669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14.4 - Les Numéros de port</a:t>
            </a:r>
          </a:p>
          <a:p>
            <a:pPr rtl="0"/>
            <a:r>
              <a:rPr lang="fr-FR"/>
              <a:t>14.4.3 - Groupes de numéros de port (suite)</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31799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14.4 - Les Numéros de port</a:t>
            </a:r>
          </a:p>
          <a:p>
            <a:pPr rtl="0"/>
            <a:r>
              <a:rPr lang="fr-FR"/>
              <a:t>14.4.4 - La commande netstat</a:t>
            </a:r>
          </a:p>
          <a:p>
            <a:pPr rtl="0"/>
            <a:r>
              <a:rPr lang="fr-FR"/>
              <a:t>14.4.5 – Vérifiez votre compréhension - Les Numéros de port</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1554230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14.5 - Processus de communication TCP</a:t>
            </a:r>
          </a:p>
        </p:txBody>
      </p:sp>
      <p:sp>
        <p:nvSpPr>
          <p:cNvPr id="4" name="Slide Number Placeholder 3"/>
          <p:cNvSpPr>
            <a:spLocks noGrp="1"/>
          </p:cNvSpPr>
          <p:nvPr>
            <p:ph type="sldNum" sz="quarter" idx="10"/>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2287564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14.5 - Processus de communication TCP</a:t>
            </a:r>
          </a:p>
          <a:p>
            <a:pPr rtl="0"/>
            <a:r>
              <a:rPr lang="fr-FR"/>
              <a:t>14.5.1 - Processus de serveur TCP</a:t>
            </a:r>
          </a:p>
        </p:txBody>
      </p:sp>
      <p:sp>
        <p:nvSpPr>
          <p:cNvPr id="4" name="Slide Number Placeholder 3"/>
          <p:cNvSpPr>
            <a:spLocks noGrp="1"/>
          </p:cNvSpPr>
          <p:nvPr>
            <p:ph type="sldNum" sz="quarter" idx="5"/>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230438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13.1.2 - Accessibilité de l'Hôte</a:t>
            </a:r>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14.5 - Processus de communication TCP</a:t>
            </a:r>
          </a:p>
          <a:p>
            <a:pPr rtl="0"/>
            <a:r>
              <a:rPr lang="fr-FR"/>
              <a:t>14.5.2 - Établissement d'une connexion TCP</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2142666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14.5 - Processus de communication TCP</a:t>
            </a:r>
          </a:p>
          <a:p>
            <a:pPr rtl="0"/>
            <a:r>
              <a:rPr lang="fr-FR"/>
              <a:t>14.5.3 - La fin de session</a:t>
            </a:r>
          </a:p>
        </p:txBody>
      </p:sp>
      <p:sp>
        <p:nvSpPr>
          <p:cNvPr id="4" name="Slide Number Placeholder 3"/>
          <p:cNvSpPr>
            <a:spLocks noGrp="1"/>
          </p:cNvSpPr>
          <p:nvPr>
            <p:ph type="sldNum" sz="quarter" idx="5"/>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3364475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14.5 - Processus de communication TCP</a:t>
            </a:r>
          </a:p>
          <a:p>
            <a:pPr rtl="0"/>
            <a:r>
              <a:rPr lang="fr-FR"/>
              <a:t>14.5.4 -  Établissement de la connexion en trois étapes</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773635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14.5 - Processus de communication TCP</a:t>
            </a:r>
          </a:p>
          <a:p>
            <a:pPr rtl="0"/>
            <a:r>
              <a:rPr lang="fr-FR"/>
              <a:t>14.5.4 - Analyse de la connexion TCP en trois étapes</a:t>
            </a:r>
          </a:p>
        </p:txBody>
      </p:sp>
      <p:sp>
        <p:nvSpPr>
          <p:cNvPr id="4" name="Slide Number Placeholder 3"/>
          <p:cNvSpPr>
            <a:spLocks noGrp="1"/>
          </p:cNvSpPr>
          <p:nvPr>
            <p:ph type="sldNum" sz="quarter" idx="5"/>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196068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p:txBody>
      </p:sp>
      <p:sp>
        <p:nvSpPr>
          <p:cNvPr id="4" name="Slide Number Placeholder 3"/>
          <p:cNvSpPr>
            <a:spLocks noGrp="1"/>
          </p:cNvSpPr>
          <p:nvPr>
            <p:ph type="sldNum" sz="quarter" idx="10"/>
          </p:nvPr>
        </p:nvSpPr>
        <p:spPr/>
        <p:txBody>
          <a:bodyPr/>
          <a:lstStyle/>
          <a:p>
            <a:pPr rtl="0"/>
            <a:fld id="{5641018C-6CAF-B84E-B92C-ECB119457FBA}" type="slidenum">
              <a:rPr/>
              <a:t>54</a:t>
            </a:fld>
            <a:endParaRPr/>
          </a:p>
        </p:txBody>
      </p:sp>
    </p:spTree>
    <p:extLst>
      <p:ext uri="{BB962C8B-B14F-4D97-AF65-F5344CB8AC3E}">
        <p14:creationId xmlns:p14="http://schemas.microsoft.com/office/powerpoint/2010/main" val="3571990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a:p>
            <a:pPr rtl="0"/>
            <a:r>
              <a:rPr lang="fr-FR"/>
              <a:t>14.6.1 – Fiabilité du TCP - Livraison garantie et ordonnée</a:t>
            </a:r>
          </a:p>
        </p:txBody>
      </p:sp>
      <p:sp>
        <p:nvSpPr>
          <p:cNvPr id="4" name="Slide Number Placeholder 3"/>
          <p:cNvSpPr>
            <a:spLocks noGrp="1"/>
          </p:cNvSpPr>
          <p:nvPr>
            <p:ph type="sldNum" sz="quarter" idx="5"/>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570450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a:p>
            <a:pPr rtl="0"/>
            <a:r>
              <a:rPr lang="fr-FR"/>
              <a:t>14.6.3 Fiabilité du protocole TCP – Perte de données et retransmission</a:t>
            </a:r>
          </a:p>
        </p:txBody>
      </p:sp>
      <p:sp>
        <p:nvSpPr>
          <p:cNvPr id="4" name="Slide Number Placeholder 3"/>
          <p:cNvSpPr>
            <a:spLocks noGrp="1"/>
          </p:cNvSpPr>
          <p:nvPr>
            <p:ph type="sldNum" sz="quarter" idx="5"/>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24915972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a:p>
            <a:pPr rtl="0"/>
            <a:r>
              <a:rPr lang="fr-FR"/>
              <a:t>14.6.3 Fiabilité du protocole TCP – Perte de données et retransmission (Suite)</a:t>
            </a:r>
          </a:p>
        </p:txBody>
      </p:sp>
      <p:sp>
        <p:nvSpPr>
          <p:cNvPr id="4" name="Slide Number Placeholder 3"/>
          <p:cNvSpPr>
            <a:spLocks noGrp="1"/>
          </p:cNvSpPr>
          <p:nvPr>
            <p:ph type="sldNum" sz="quarter" idx="5"/>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3728227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a:p>
            <a:pPr rtl="0"/>
            <a:r>
              <a:rPr lang="fr-FR"/>
              <a:t>14.6.5 - Contrôle de flux TCP - Taille de fenêtre et accusés de réception</a:t>
            </a:r>
          </a:p>
        </p:txBody>
      </p:sp>
      <p:sp>
        <p:nvSpPr>
          <p:cNvPr id="4" name="Slide Number Placeholder 3"/>
          <p:cNvSpPr>
            <a:spLocks noGrp="1"/>
          </p:cNvSpPr>
          <p:nvPr>
            <p:ph type="sldNum" sz="quarter" idx="5"/>
          </p:nvPr>
        </p:nvSpPr>
        <p:spPr/>
        <p:txBody>
          <a:bodyPr/>
          <a:lstStyle/>
          <a:p>
            <a:pPr rtl="0"/>
            <a:fld id="{5641018C-6CAF-B84E-B92C-ECB119457FBA}" type="slidenum">
              <a:rPr/>
              <a:t>58</a:t>
            </a:fld>
            <a:endParaRPr/>
          </a:p>
        </p:txBody>
      </p:sp>
    </p:spTree>
    <p:extLst>
      <p:ext uri="{BB962C8B-B14F-4D97-AF65-F5344CB8AC3E}">
        <p14:creationId xmlns:p14="http://schemas.microsoft.com/office/powerpoint/2010/main" val="2848192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a:p>
            <a:pPr rtl="0"/>
            <a:r>
              <a:rPr lang="fr-FR"/>
              <a:t>14.6.6 — Contrôle du flux TCP — Taille maximale du segment (MSS)</a:t>
            </a:r>
          </a:p>
        </p:txBody>
      </p:sp>
      <p:sp>
        <p:nvSpPr>
          <p:cNvPr id="4" name="Slide Number Placeholder 3"/>
          <p:cNvSpPr>
            <a:spLocks noGrp="1"/>
          </p:cNvSpPr>
          <p:nvPr>
            <p:ph type="sldNum" sz="quarter" idx="5"/>
          </p:nvPr>
        </p:nvSpPr>
        <p:spPr/>
        <p:txBody>
          <a:bodyPr/>
          <a:lstStyle/>
          <a:p>
            <a:pPr rtl="0"/>
            <a:fld id="{5641018C-6CAF-B84E-B92C-ECB119457FBA}" type="slidenum">
              <a:rPr/>
              <a:t>59</a:t>
            </a:fld>
            <a:endParaRPr/>
          </a:p>
        </p:txBody>
      </p:sp>
    </p:spTree>
    <p:extLst>
      <p:ext uri="{BB962C8B-B14F-4D97-AF65-F5344CB8AC3E}">
        <p14:creationId xmlns:p14="http://schemas.microsoft.com/office/powerpoint/2010/main" val="65503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13.1.3 – Destination ou Service Inaccessible</a:t>
            </a:r>
          </a:p>
        </p:txBody>
      </p:sp>
    </p:spTree>
    <p:extLst>
      <p:ext uri="{BB962C8B-B14F-4D97-AF65-F5344CB8AC3E}">
        <p14:creationId xmlns:p14="http://schemas.microsoft.com/office/powerpoint/2010/main" val="379707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14.6 - Fiabilité et contrôle de flux</a:t>
            </a:r>
          </a:p>
          <a:p>
            <a:pPr rtl="0"/>
            <a:r>
              <a:rPr lang="fr-FR"/>
              <a:t>14.6.7 - Contrôle de flux TCP - Prévention des encombrements</a:t>
            </a:r>
          </a:p>
          <a:p>
            <a:pPr rtl="0"/>
            <a:r>
              <a:rPr lang="fr-FR"/>
              <a:t>14.6.8 — Vérifiez que vous comprenez — Fiabilité et contrôle de flux</a:t>
            </a:r>
          </a:p>
        </p:txBody>
      </p:sp>
      <p:sp>
        <p:nvSpPr>
          <p:cNvPr id="4" name="Slide Number Placeholder 3"/>
          <p:cNvSpPr>
            <a:spLocks noGrp="1"/>
          </p:cNvSpPr>
          <p:nvPr>
            <p:ph type="sldNum" sz="quarter" idx="5"/>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2288251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14.7 Communication du protocole UDP</a:t>
            </a:r>
          </a:p>
        </p:txBody>
      </p:sp>
      <p:sp>
        <p:nvSpPr>
          <p:cNvPr id="4" name="Slide Number Placeholder 3"/>
          <p:cNvSpPr>
            <a:spLocks noGrp="1"/>
          </p:cNvSpPr>
          <p:nvPr>
            <p:ph type="sldNum" sz="quarter" idx="10"/>
          </p:nvPr>
        </p:nvSpPr>
        <p:spPr/>
        <p:txBody>
          <a:bodyPr/>
          <a:lstStyle/>
          <a:p>
            <a:pPr rtl="0"/>
            <a:fld id="{5641018C-6CAF-B84E-B92C-ECB119457FBA}" type="slidenum">
              <a:rPr/>
              <a:t>61</a:t>
            </a:fld>
            <a:endParaRPr/>
          </a:p>
        </p:txBody>
      </p:sp>
    </p:spTree>
    <p:extLst>
      <p:ext uri="{BB962C8B-B14F-4D97-AF65-F5344CB8AC3E}">
        <p14:creationId xmlns:p14="http://schemas.microsoft.com/office/powerpoint/2010/main" val="1377243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14.7 - Communication du protocole UDP</a:t>
            </a:r>
          </a:p>
          <a:p>
            <a:pPr rtl="0"/>
            <a:r>
              <a:rPr lang="fr-FR"/>
              <a:t>14.7.1 - Faible surcharge et fiabilité du protocole UDP</a:t>
            </a:r>
          </a:p>
        </p:txBody>
      </p:sp>
      <p:sp>
        <p:nvSpPr>
          <p:cNvPr id="4" name="Slide Number Placeholder 3"/>
          <p:cNvSpPr>
            <a:spLocks noGrp="1"/>
          </p:cNvSpPr>
          <p:nvPr>
            <p:ph type="sldNum" sz="quarter" idx="5"/>
          </p:nvPr>
        </p:nvSpPr>
        <p:spPr/>
        <p:txBody>
          <a:bodyPr/>
          <a:lstStyle/>
          <a:p>
            <a:pPr rtl="0"/>
            <a:fld id="{5641018C-6CAF-B84E-B92C-ECB119457FBA}" type="slidenum">
              <a:rPr/>
              <a:t>62</a:t>
            </a:fld>
            <a:endParaRPr/>
          </a:p>
        </p:txBody>
      </p:sp>
    </p:spTree>
    <p:extLst>
      <p:ext uri="{BB962C8B-B14F-4D97-AF65-F5344CB8AC3E}">
        <p14:creationId xmlns:p14="http://schemas.microsoft.com/office/powerpoint/2010/main" val="15164260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14.7 - Communication du protocole UDP</a:t>
            </a:r>
          </a:p>
          <a:p>
            <a:pPr rtl="0"/>
            <a:r>
              <a:rPr lang="fr-FR"/>
              <a:t>14.7.2 - Réassemblage de datagramme UDP</a:t>
            </a:r>
          </a:p>
        </p:txBody>
      </p:sp>
      <p:sp>
        <p:nvSpPr>
          <p:cNvPr id="4" name="Slide Number Placeholder 3"/>
          <p:cNvSpPr>
            <a:spLocks noGrp="1"/>
          </p:cNvSpPr>
          <p:nvPr>
            <p:ph type="sldNum" sz="quarter" idx="5"/>
          </p:nvPr>
        </p:nvSpPr>
        <p:spPr/>
        <p:txBody>
          <a:bodyPr/>
          <a:lstStyle/>
          <a:p>
            <a:pPr rtl="0"/>
            <a:fld id="{5641018C-6CAF-B84E-B92C-ECB119457FBA}" type="slidenum">
              <a:rPr/>
              <a:t>63</a:t>
            </a:fld>
            <a:endParaRPr/>
          </a:p>
        </p:txBody>
      </p:sp>
    </p:spTree>
    <p:extLst>
      <p:ext uri="{BB962C8B-B14F-4D97-AF65-F5344CB8AC3E}">
        <p14:creationId xmlns:p14="http://schemas.microsoft.com/office/powerpoint/2010/main" val="39656626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14.7 - Communication du protocole UDP</a:t>
            </a:r>
          </a:p>
          <a:p>
            <a:pPr rtl="0"/>
            <a:r>
              <a:rPr lang="fr-FR"/>
              <a:t>14.7.3 - Processus et requêtes des serveurs UDP</a:t>
            </a:r>
          </a:p>
        </p:txBody>
      </p:sp>
      <p:sp>
        <p:nvSpPr>
          <p:cNvPr id="4" name="Slide Number Placeholder 3"/>
          <p:cNvSpPr>
            <a:spLocks noGrp="1"/>
          </p:cNvSpPr>
          <p:nvPr>
            <p:ph type="sldNum" sz="quarter" idx="5"/>
          </p:nvPr>
        </p:nvSpPr>
        <p:spPr/>
        <p:txBody>
          <a:bodyPr/>
          <a:lstStyle/>
          <a:p>
            <a:pPr rtl="0"/>
            <a:fld id="{5641018C-6CAF-B84E-B92C-ECB119457FBA}" type="slidenum">
              <a:rPr/>
              <a:t>64</a:t>
            </a:fld>
            <a:endParaRPr/>
          </a:p>
        </p:txBody>
      </p:sp>
    </p:spTree>
    <p:extLst>
      <p:ext uri="{BB962C8B-B14F-4D97-AF65-F5344CB8AC3E}">
        <p14:creationId xmlns:p14="http://schemas.microsoft.com/office/powerpoint/2010/main" val="966783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14 - Couche de transport</a:t>
            </a:r>
          </a:p>
          <a:p>
            <a:pPr rtl="0"/>
            <a:r>
              <a:rPr lang="fr-FR"/>
              <a:t>14.7 - Communication du protocole UDP</a:t>
            </a:r>
          </a:p>
          <a:p>
            <a:pPr rtl="0"/>
            <a:r>
              <a:rPr lang="fr-FR"/>
              <a:t>14.7.4 - Processus des client UDP </a:t>
            </a:r>
          </a:p>
          <a:p>
            <a:pPr rtl="0"/>
            <a:r>
              <a:rPr lang="fr-FR"/>
              <a:t>14.7.5 Vérifiez votre compréhension - Communication du protocole UDP</a:t>
            </a:r>
          </a:p>
        </p:txBody>
      </p:sp>
      <p:sp>
        <p:nvSpPr>
          <p:cNvPr id="4" name="Slide Number Placeholder 3"/>
          <p:cNvSpPr>
            <a:spLocks noGrp="1"/>
          </p:cNvSpPr>
          <p:nvPr>
            <p:ph type="sldNum" sz="quarter" idx="5"/>
          </p:nvPr>
        </p:nvSpPr>
        <p:spPr/>
        <p:txBody>
          <a:bodyPr/>
          <a:lstStyle/>
          <a:p>
            <a:pPr rtl="0"/>
            <a:fld id="{5641018C-6CAF-B84E-B92C-ECB119457FBA}" type="slidenum">
              <a:rPr/>
              <a:t>65</a:t>
            </a:fld>
            <a:endParaRPr/>
          </a:p>
        </p:txBody>
      </p:sp>
    </p:spTree>
    <p:extLst>
      <p:ext uri="{BB962C8B-B14F-4D97-AF65-F5344CB8AC3E}">
        <p14:creationId xmlns:p14="http://schemas.microsoft.com/office/powerpoint/2010/main" val="1160319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66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14 - Couche de transport</a:t>
            </a:r>
          </a:p>
          <a:p>
            <a:pPr rtl="0"/>
            <a:r>
              <a:rPr lang="fr-FR"/>
              <a:t>14.8 - Module pratique et questionnaire</a:t>
            </a:r>
          </a:p>
          <a:p>
            <a:pPr rtl="0"/>
            <a:r>
              <a:rPr lang="fr-FR"/>
              <a:t>Qu'est-ce que j'ai appris dans ce module?</a:t>
            </a:r>
          </a:p>
        </p:txBody>
      </p:sp>
    </p:spTree>
    <p:extLst>
      <p:ext uri="{BB962C8B-B14F-4D97-AF65-F5344CB8AC3E}">
        <p14:creationId xmlns:p14="http://schemas.microsoft.com/office/powerpoint/2010/main" val="4716568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67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14 - Couche de transport</a:t>
            </a:r>
          </a:p>
          <a:p>
            <a:pPr rtl="0"/>
            <a:r>
              <a:rPr lang="fr-FR"/>
              <a:t>14.8 - Module pratique et questionnaire</a:t>
            </a:r>
          </a:p>
          <a:p>
            <a:pPr rtl="0"/>
            <a:r>
              <a:rPr lang="fr-FR"/>
              <a:t>14.8.2 - Qu'est-ce que j'ai appris dans ce module? (Suite)</a:t>
            </a:r>
          </a:p>
          <a:p>
            <a:pPr rtl="0"/>
            <a:r>
              <a:rPr lang="fr-FR"/>
              <a:t>14.8.3 - Module Questionnaire - Couche de transport</a:t>
            </a:r>
          </a:p>
        </p:txBody>
      </p:sp>
    </p:spTree>
    <p:extLst>
      <p:ext uri="{BB962C8B-B14F-4D97-AF65-F5344CB8AC3E}">
        <p14:creationId xmlns:p14="http://schemas.microsoft.com/office/powerpoint/2010/main" val="539806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68</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791536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Cisco Networking Academy Program</a:t>
            </a:r>
          </a:p>
          <a:p>
            <a:pPr rtl="0"/>
            <a:r>
              <a:rPr lang="fr-FR">
                <a:solidFill>
                  <a:schemeClr val="accent5">
                    <a:lumMod val="40000"/>
                    <a:lumOff val="60000"/>
                  </a:schemeClr>
                </a:solidFill>
              </a:rPr>
              <a:t>Introduction aux Réseaux v7.0 (ITN)</a:t>
            </a:r>
          </a:p>
          <a:p>
            <a:pPr rtl="0"/>
            <a:r>
              <a:rPr lang="fr-FR"/>
              <a:t>Module 15: Couche Application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69</a:t>
            </a:fld>
            <a:endParaRPr/>
          </a:p>
        </p:txBody>
      </p:sp>
    </p:spTree>
    <p:extLst>
      <p:ext uri="{BB962C8B-B14F-4D97-AF65-F5344CB8AC3E}">
        <p14:creationId xmlns:p14="http://schemas.microsoft.com/office/powerpoint/2010/main" val="91041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13.1.4 – Délai dépassé</a:t>
            </a:r>
          </a:p>
        </p:txBody>
      </p:sp>
    </p:spTree>
    <p:extLst>
      <p:ext uri="{BB962C8B-B14F-4D97-AF65-F5344CB8AC3E}">
        <p14:creationId xmlns:p14="http://schemas.microsoft.com/office/powerpoint/2010/main" val="40504938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70</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15.0.2 — Qu'est ce que je vais apprendre dans ce module ?</a:t>
            </a:r>
          </a:p>
          <a:p>
            <a:pPr>
              <a:buFontTx/>
              <a:buNone/>
            </a:pPr>
            <a:endParaRPr lang="en-GB" dirty="0"/>
          </a:p>
        </p:txBody>
      </p:sp>
    </p:spTree>
    <p:extLst>
      <p:ext uri="{BB962C8B-B14F-4D97-AF65-F5344CB8AC3E}">
        <p14:creationId xmlns:p14="http://schemas.microsoft.com/office/powerpoint/2010/main" val="11096087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15.1 : Application, présentation et session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71</a:t>
            </a:fld>
            <a:endParaRPr/>
          </a:p>
        </p:txBody>
      </p:sp>
    </p:spTree>
    <p:extLst>
      <p:ext uri="{BB962C8B-B14F-4D97-AF65-F5344CB8AC3E}">
        <p14:creationId xmlns:p14="http://schemas.microsoft.com/office/powerpoint/2010/main" val="33227372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15.1 - Application, présentation et session</a:t>
            </a:r>
          </a:p>
          <a:p>
            <a:pPr rtl="0">
              <a:lnSpc>
                <a:spcPct val="80000"/>
              </a:lnSpc>
              <a:buFontTx/>
              <a:buNone/>
            </a:pPr>
            <a:r>
              <a:rPr lang="fr-FR" sz="1200" b="0" kern="1200">
                <a:solidFill>
                  <a:schemeClr val="tx1"/>
                </a:solidFill>
                <a:latin typeface="Arial" charset="0"/>
                <a:ea typeface="ＭＳ Ｐゴシック" charset="0"/>
              </a:rPr>
              <a:t>15.1.1 – Couche Application</a:t>
            </a:r>
          </a:p>
          <a:p>
            <a:pPr>
              <a:lnSpc>
                <a:spcPct val="80000"/>
              </a:lnSpc>
              <a:buFontTx/>
              <a:buNone/>
            </a:pPr>
            <a:endParaRPr lang="en-US" dirty="0"/>
          </a:p>
        </p:txBody>
      </p:sp>
    </p:spTree>
    <p:extLst>
      <p:ext uri="{BB962C8B-B14F-4D97-AF65-F5344CB8AC3E}">
        <p14:creationId xmlns:p14="http://schemas.microsoft.com/office/powerpoint/2010/main" val="18407153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15.1 - Application, Présentation et Session</a:t>
            </a:r>
          </a:p>
          <a:p>
            <a:pPr rtl="0">
              <a:lnSpc>
                <a:spcPct val="80000"/>
              </a:lnSpc>
              <a:buFontTx/>
              <a:buNone/>
            </a:pPr>
            <a:r>
              <a:rPr lang="fr-FR" sz="1200" b="0" kern="1200">
                <a:solidFill>
                  <a:schemeClr val="tx1"/>
                </a:solidFill>
                <a:latin typeface="Arial" charset="0"/>
                <a:ea typeface="ＭＳ Ｐゴシック" charset="0"/>
              </a:rPr>
              <a:t>15.1.2 - Couche Présentation et Session</a:t>
            </a:r>
          </a:p>
          <a:p>
            <a:pPr>
              <a:lnSpc>
                <a:spcPct val="80000"/>
              </a:lnSpc>
              <a:buFontTx/>
              <a:buNone/>
            </a:pPr>
            <a:endParaRPr lang="en-US" dirty="0"/>
          </a:p>
        </p:txBody>
      </p:sp>
    </p:spTree>
    <p:extLst>
      <p:ext uri="{BB962C8B-B14F-4D97-AF65-F5344CB8AC3E}">
        <p14:creationId xmlns:p14="http://schemas.microsoft.com/office/powerpoint/2010/main" val="1920179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15.1 - Application, Présentation et Session</a:t>
            </a:r>
          </a:p>
          <a:p>
            <a:pPr rtl="0">
              <a:lnSpc>
                <a:spcPct val="80000"/>
              </a:lnSpc>
              <a:buFontTx/>
              <a:buNone/>
            </a:pPr>
            <a:r>
              <a:rPr lang="fr-FR" sz="1200" b="0" kern="1200">
                <a:solidFill>
                  <a:schemeClr val="tx1"/>
                </a:solidFill>
                <a:latin typeface="Arial" charset="0"/>
                <a:ea typeface="ＭＳ Ｐゴシック" charset="0"/>
              </a:rPr>
              <a:t>15.1.3 - Protocoles de couche application TCP/IP</a:t>
            </a:r>
          </a:p>
          <a:p>
            <a:pPr rtl="0">
              <a:lnSpc>
                <a:spcPct val="80000"/>
              </a:lnSpc>
              <a:buFontTx/>
              <a:buNone/>
            </a:pPr>
            <a:r>
              <a:rPr lang="fr-FR" sz="1200" b="0" kern="1200">
                <a:solidFill>
                  <a:schemeClr val="tx1"/>
                </a:solidFill>
                <a:latin typeface="Arial" charset="0"/>
                <a:ea typeface="ＭＳ Ｐゴシック" charset="0"/>
              </a:rPr>
              <a:t>15.1.4 — Vérifier votre compréhension — Application, Session, Présentation</a:t>
            </a:r>
          </a:p>
          <a:p>
            <a:pPr>
              <a:lnSpc>
                <a:spcPct val="80000"/>
              </a:lnSpc>
              <a:buFontTx/>
              <a:buNone/>
            </a:pPr>
            <a:endParaRPr lang="en-US" dirty="0"/>
          </a:p>
        </p:txBody>
      </p:sp>
    </p:spTree>
    <p:extLst>
      <p:ext uri="{BB962C8B-B14F-4D97-AF65-F5344CB8AC3E}">
        <p14:creationId xmlns:p14="http://schemas.microsoft.com/office/powerpoint/2010/main" val="33275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Peer-to-peer</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75</a:t>
            </a:fld>
            <a:endParaRPr>
              <a:solidFill>
                <a:prstClr val="black"/>
              </a:solidFill>
            </a:endParaRPr>
          </a:p>
        </p:txBody>
      </p:sp>
    </p:spTree>
    <p:extLst>
      <p:ext uri="{BB962C8B-B14F-4D97-AF65-F5344CB8AC3E}">
        <p14:creationId xmlns:p14="http://schemas.microsoft.com/office/powerpoint/2010/main" val="3589668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15.2 - Peer-to-Peer</a:t>
            </a:r>
          </a:p>
          <a:p>
            <a:pPr rtl="0">
              <a:lnSpc>
                <a:spcPct val="80000"/>
              </a:lnSpc>
              <a:buFontTx/>
              <a:buNone/>
            </a:pPr>
            <a:r>
              <a:rPr lang="fr-FR">
                <a:latin typeface="Arial" charset="0"/>
              </a:rPr>
              <a:t>15.2.1 - Modèle client-serveur</a:t>
            </a:r>
          </a:p>
          <a:p>
            <a:pPr>
              <a:lnSpc>
                <a:spcPct val="80000"/>
              </a:lnSpc>
              <a:buFontTx/>
              <a:buNone/>
            </a:pPr>
            <a:endParaRPr lang="en-US" dirty="0"/>
          </a:p>
        </p:txBody>
      </p:sp>
    </p:spTree>
    <p:extLst>
      <p:ext uri="{BB962C8B-B14F-4D97-AF65-F5344CB8AC3E}">
        <p14:creationId xmlns:p14="http://schemas.microsoft.com/office/powerpoint/2010/main" val="2348796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15.2 - Peer-to-Peer</a:t>
            </a:r>
          </a:p>
          <a:p>
            <a:pPr rtl="0">
              <a:lnSpc>
                <a:spcPct val="80000"/>
              </a:lnSpc>
              <a:buFontTx/>
              <a:buNone/>
            </a:pPr>
            <a:r>
              <a:rPr lang="fr-FR">
                <a:latin typeface="Arial" charset="0"/>
              </a:rPr>
              <a:t>15.2.2 - Réseaux peer-to-peer</a:t>
            </a:r>
          </a:p>
          <a:p>
            <a:pPr>
              <a:lnSpc>
                <a:spcPct val="80000"/>
              </a:lnSpc>
              <a:buFontTx/>
              <a:buNone/>
            </a:pPr>
            <a:endParaRPr lang="en-US" dirty="0"/>
          </a:p>
        </p:txBody>
      </p:sp>
    </p:spTree>
    <p:extLst>
      <p:ext uri="{BB962C8B-B14F-4D97-AF65-F5344CB8AC3E}">
        <p14:creationId xmlns:p14="http://schemas.microsoft.com/office/powerpoint/2010/main" val="7046609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78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15.2 - Peer-to-Peer</a:t>
            </a:r>
          </a:p>
          <a:p>
            <a:pPr rtl="0">
              <a:lnSpc>
                <a:spcPct val="80000"/>
              </a:lnSpc>
              <a:buFontTx/>
              <a:buNone/>
            </a:pPr>
            <a:r>
              <a:rPr lang="fr-FR">
                <a:latin typeface="Arial" charset="0"/>
              </a:rPr>
              <a:t>15.2.3 - Applications peer-to-peer</a:t>
            </a:r>
          </a:p>
          <a:p>
            <a:pPr>
              <a:lnSpc>
                <a:spcPct val="80000"/>
              </a:lnSpc>
              <a:buFontTx/>
              <a:buNone/>
            </a:pPr>
            <a:endParaRPr lang="en-US" dirty="0"/>
          </a:p>
        </p:txBody>
      </p:sp>
    </p:spTree>
    <p:extLst>
      <p:ext uri="{BB962C8B-B14F-4D97-AF65-F5344CB8AC3E}">
        <p14:creationId xmlns:p14="http://schemas.microsoft.com/office/powerpoint/2010/main" val="712626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15.2 - Peer-to-Peer</a:t>
            </a:r>
          </a:p>
          <a:p>
            <a:pPr rtl="0">
              <a:lnSpc>
                <a:spcPct val="80000"/>
              </a:lnSpc>
              <a:buFontTx/>
              <a:buNone/>
            </a:pPr>
            <a:r>
              <a:rPr lang="fr-FR">
                <a:latin typeface="Arial" charset="0"/>
              </a:rPr>
              <a:t>15.2.4 – Applications P2P courantes</a:t>
            </a:r>
          </a:p>
          <a:p>
            <a:pPr rtl="0">
              <a:lnSpc>
                <a:spcPct val="80000"/>
              </a:lnSpc>
              <a:buFontTx/>
              <a:buNone/>
            </a:pPr>
            <a:r>
              <a:rPr lang="fr-FR">
                <a:latin typeface="Arial" charset="0"/>
              </a:rPr>
              <a:t>15.2.5 — Vérifiez votre compréhension — Peer-to-Peer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79</a:t>
            </a:fld>
            <a:endParaRPr>
              <a:solidFill>
                <a:prstClr val="black"/>
              </a:solidFill>
            </a:endParaRPr>
          </a:p>
        </p:txBody>
      </p:sp>
    </p:spTree>
    <p:extLst>
      <p:ext uri="{BB962C8B-B14F-4D97-AF65-F5344CB8AC3E}">
        <p14:creationId xmlns:p14="http://schemas.microsoft.com/office/powerpoint/2010/main" val="3434303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13.1.5 – Messages ICMPv6</a:t>
            </a:r>
          </a:p>
        </p:txBody>
      </p:sp>
    </p:spTree>
    <p:extLst>
      <p:ext uri="{BB962C8B-B14F-4D97-AF65-F5344CB8AC3E}">
        <p14:creationId xmlns:p14="http://schemas.microsoft.com/office/powerpoint/2010/main" val="27085794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80</a:t>
            </a:fld>
            <a:endParaRPr>
              <a:solidFill>
                <a:prstClr val="black"/>
              </a:solidFill>
            </a:endParaRPr>
          </a:p>
        </p:txBody>
      </p:sp>
    </p:spTree>
    <p:extLst>
      <p:ext uri="{BB962C8B-B14F-4D97-AF65-F5344CB8AC3E}">
        <p14:creationId xmlns:p14="http://schemas.microsoft.com/office/powerpoint/2010/main" val="4006188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15.3.1 - HTTP et HTML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81</a:t>
            </a:fld>
            <a:endParaRPr>
              <a:solidFill>
                <a:prstClr val="black"/>
              </a:solidFill>
            </a:endParaRPr>
          </a:p>
        </p:txBody>
      </p:sp>
    </p:spTree>
    <p:extLst>
      <p:ext uri="{BB962C8B-B14F-4D97-AF65-F5344CB8AC3E}">
        <p14:creationId xmlns:p14="http://schemas.microsoft.com/office/powerpoint/2010/main" val="3876912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15.3.1 - HTTP et HTML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82</a:t>
            </a:fld>
            <a:endParaRPr>
              <a:solidFill>
                <a:prstClr val="black"/>
              </a:solidFill>
            </a:endParaRPr>
          </a:p>
        </p:txBody>
      </p:sp>
    </p:spTree>
    <p:extLst>
      <p:ext uri="{BB962C8B-B14F-4D97-AF65-F5344CB8AC3E}">
        <p14:creationId xmlns:p14="http://schemas.microsoft.com/office/powerpoint/2010/main" val="576092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15.3.1 - HTTP et HTML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83</a:t>
            </a:fld>
            <a:endParaRPr>
              <a:solidFill>
                <a:prstClr val="black"/>
              </a:solidFill>
            </a:endParaRPr>
          </a:p>
        </p:txBody>
      </p:sp>
    </p:spTree>
    <p:extLst>
      <p:ext uri="{BB962C8B-B14F-4D97-AF65-F5344CB8AC3E}">
        <p14:creationId xmlns:p14="http://schemas.microsoft.com/office/powerpoint/2010/main" val="40015270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15.3.2 – HTTP et HTTPS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84</a:t>
            </a:fld>
            <a:endParaRPr>
              <a:solidFill>
                <a:prstClr val="black"/>
              </a:solidFill>
            </a:endParaRPr>
          </a:p>
        </p:txBody>
      </p:sp>
    </p:spTree>
    <p:extLst>
      <p:ext uri="{BB962C8B-B14F-4D97-AF65-F5344CB8AC3E}">
        <p14:creationId xmlns:p14="http://schemas.microsoft.com/office/powerpoint/2010/main" val="4170449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15.3.3 - Protocoles de messagerie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85</a:t>
            </a:fld>
            <a:endParaRPr>
              <a:solidFill>
                <a:prstClr val="black"/>
              </a:solidFill>
            </a:endParaRPr>
          </a:p>
        </p:txBody>
      </p:sp>
    </p:spTree>
    <p:extLst>
      <p:ext uri="{BB962C8B-B14F-4D97-AF65-F5344CB8AC3E}">
        <p14:creationId xmlns:p14="http://schemas.microsoft.com/office/powerpoint/2010/main" val="29143562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15.3.4 – SMTP, POP et IMAP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86</a:t>
            </a:fld>
            <a:endParaRPr>
              <a:solidFill>
                <a:prstClr val="black"/>
              </a:solidFill>
            </a:endParaRPr>
          </a:p>
        </p:txBody>
      </p:sp>
    </p:spTree>
    <p:extLst>
      <p:ext uri="{BB962C8B-B14F-4D97-AF65-F5344CB8AC3E}">
        <p14:creationId xmlns:p14="http://schemas.microsoft.com/office/powerpoint/2010/main" val="12632397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15.3.4 — SMTP, POP et IMAP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87</a:t>
            </a:fld>
            <a:endParaRPr>
              <a:solidFill>
                <a:prstClr val="black"/>
              </a:solidFill>
            </a:endParaRPr>
          </a:p>
        </p:txBody>
      </p:sp>
    </p:spTree>
    <p:extLst>
      <p:ext uri="{BB962C8B-B14F-4D97-AF65-F5344CB8AC3E}">
        <p14:creationId xmlns:p14="http://schemas.microsoft.com/office/powerpoint/2010/main" val="925994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15.3 - Protocoles Web et messagerie</a:t>
            </a:r>
          </a:p>
          <a:p>
            <a:pPr rtl="0">
              <a:lnSpc>
                <a:spcPct val="80000"/>
              </a:lnSpc>
              <a:buFontTx/>
              <a:buNone/>
            </a:pPr>
            <a:r>
              <a:rPr lang="fr-FR">
                <a:latin typeface="Arial" charset="0"/>
              </a:rPr>
              <a:t>15.3.4 — SMTP, POP et IMAP (suite)</a:t>
            </a:r>
          </a:p>
          <a:p>
            <a:pPr rtl="0">
              <a:lnSpc>
                <a:spcPct val="80000"/>
              </a:lnSpc>
              <a:buFontTx/>
              <a:buNone/>
            </a:pPr>
            <a:r>
              <a:rPr lang="fr-FR">
                <a:latin typeface="Arial" charset="0"/>
              </a:rPr>
              <a:t>15.3.5 – Vérifiez votre compréhension - Protocoles de Web et messagerie (E-mail).</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88</a:t>
            </a:fld>
            <a:endParaRPr>
              <a:solidFill>
                <a:prstClr val="black"/>
              </a:solidFill>
            </a:endParaRPr>
          </a:p>
        </p:txBody>
      </p:sp>
    </p:spTree>
    <p:extLst>
      <p:ext uri="{BB962C8B-B14F-4D97-AF65-F5344CB8AC3E}">
        <p14:creationId xmlns:p14="http://schemas.microsoft.com/office/powerpoint/2010/main" val="37664916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p:txBody>
      </p:sp>
      <p:sp>
        <p:nvSpPr>
          <p:cNvPr id="4" name="Slide Number Placeholder 3"/>
          <p:cNvSpPr>
            <a:spLocks noGrp="1"/>
          </p:cNvSpPr>
          <p:nvPr>
            <p:ph type="sldNum" sz="quarter" idx="10"/>
          </p:nvPr>
        </p:nvSpPr>
        <p:spPr/>
        <p:txBody>
          <a:bodyPr/>
          <a:lstStyle/>
          <a:p>
            <a:pPr rtl="0"/>
            <a:fld id="{5641018C-6CAF-B84E-B92C-ECB119457FBA}" type="slidenum">
              <a:rPr/>
              <a:t>89</a:t>
            </a:fld>
            <a:endParaRPr/>
          </a:p>
        </p:txBody>
      </p:sp>
    </p:spTree>
    <p:extLst>
      <p:ext uri="{BB962C8B-B14F-4D97-AF65-F5344CB8AC3E}">
        <p14:creationId xmlns:p14="http://schemas.microsoft.com/office/powerpoint/2010/main" val="230811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13 — ICMP</a:t>
            </a:r>
          </a:p>
          <a:p>
            <a:pPr rtl="0">
              <a:lnSpc>
                <a:spcPct val="80000"/>
              </a:lnSpc>
              <a:buFontTx/>
              <a:buNone/>
            </a:pPr>
            <a:r>
              <a:rPr lang="fr-FR" sz="1200" kern="1200">
                <a:solidFill>
                  <a:schemeClr val="tx1"/>
                </a:solidFill>
                <a:latin typeface="Arial" charset="0"/>
                <a:ea typeface="ＭＳ Ｐゴシック" charset="0"/>
                <a:cs typeface="ＭＳ Ｐゴシック" charset="0"/>
              </a:rPr>
              <a:t>13.1 – Messages ICMP</a:t>
            </a:r>
          </a:p>
          <a:p>
            <a:pPr rtl="0">
              <a:lnSpc>
                <a:spcPct val="80000"/>
              </a:lnSpc>
              <a:buFontTx/>
              <a:buNone/>
            </a:pPr>
            <a:r>
              <a:rPr lang="fr-FR"/>
              <a:t>13.1.5 — Messages ICMPv6 (suite)</a:t>
            </a:r>
          </a:p>
        </p:txBody>
      </p:sp>
    </p:spTree>
    <p:extLst>
      <p:ext uri="{BB962C8B-B14F-4D97-AF65-F5344CB8AC3E}">
        <p14:creationId xmlns:p14="http://schemas.microsoft.com/office/powerpoint/2010/main" val="21135534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15.4.1 - Service des noms de domaine</a:t>
            </a:r>
          </a:p>
          <a:p>
            <a:endParaRPr lang="en-US" dirty="0"/>
          </a:p>
        </p:txBody>
      </p:sp>
    </p:spTree>
    <p:extLst>
      <p:ext uri="{BB962C8B-B14F-4D97-AF65-F5344CB8AC3E}">
        <p14:creationId xmlns:p14="http://schemas.microsoft.com/office/powerpoint/2010/main" val="17526336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d'application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15.4.2 - Format du message DNS</a:t>
            </a:r>
          </a:p>
          <a:p>
            <a:endParaRPr lang="en-US" dirty="0"/>
          </a:p>
        </p:txBody>
      </p:sp>
    </p:spTree>
    <p:extLst>
      <p:ext uri="{BB962C8B-B14F-4D97-AF65-F5344CB8AC3E}">
        <p14:creationId xmlns:p14="http://schemas.microsoft.com/office/powerpoint/2010/main" val="31015263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15.4.2 — Format des messages DNS (suite)</a:t>
            </a:r>
          </a:p>
          <a:p>
            <a:endParaRPr lang="en-US" dirty="0"/>
          </a:p>
        </p:txBody>
      </p:sp>
    </p:spTree>
    <p:extLst>
      <p:ext uri="{BB962C8B-B14F-4D97-AF65-F5344CB8AC3E}">
        <p14:creationId xmlns:p14="http://schemas.microsoft.com/office/powerpoint/2010/main" val="27885486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15.4.3 - Hiérarchie des DNS</a:t>
            </a:r>
          </a:p>
          <a:p>
            <a:endParaRPr lang="en-US" dirty="0"/>
          </a:p>
        </p:txBody>
      </p:sp>
    </p:spTree>
    <p:extLst>
      <p:ext uri="{BB962C8B-B14F-4D97-AF65-F5344CB8AC3E}">
        <p14:creationId xmlns:p14="http://schemas.microsoft.com/office/powerpoint/2010/main" val="36394689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15.4.4 - La commande nslookup</a:t>
            </a:r>
          </a:p>
          <a:p>
            <a:pPr rtl="0">
              <a:lnSpc>
                <a:spcPct val="80000"/>
              </a:lnSpc>
              <a:buFontTx/>
              <a:buNone/>
            </a:pPr>
            <a:r>
              <a:rPr lang="fr-FR">
                <a:latin typeface="Arial" charset="0"/>
              </a:rPr>
              <a:t>15.4.5 — Vérificateur de syntaxe — La commande nslookup</a:t>
            </a:r>
          </a:p>
          <a:p>
            <a:endParaRPr lang="en-US" dirty="0"/>
          </a:p>
          <a:p>
            <a:endParaRPr lang="en-US" dirty="0"/>
          </a:p>
        </p:txBody>
      </p:sp>
    </p:spTree>
    <p:extLst>
      <p:ext uri="{BB962C8B-B14F-4D97-AF65-F5344CB8AC3E}">
        <p14:creationId xmlns:p14="http://schemas.microsoft.com/office/powerpoint/2010/main" val="7995239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15.4.6 - Protocole de configuration dynamique des hôtes</a:t>
            </a:r>
          </a:p>
          <a:p>
            <a:endParaRPr lang="en-US" dirty="0"/>
          </a:p>
          <a:p>
            <a:endParaRPr lang="en-US" dirty="0"/>
          </a:p>
        </p:txBody>
      </p:sp>
    </p:spTree>
    <p:extLst>
      <p:ext uri="{BB962C8B-B14F-4D97-AF65-F5344CB8AC3E}">
        <p14:creationId xmlns:p14="http://schemas.microsoft.com/office/powerpoint/2010/main" val="40498363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777180-AF77-4257-A1C0-7E22CA76756D}" type="slidenum">
              <a:rPr lang="fr-FR"/>
              <a:pPr/>
              <a:t>96</a:t>
            </a:fld>
            <a:endParaRPr lang="fr-FR"/>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fr-FR">
              <a:cs typeface="Arial" panose="020B0604020202020204" pitchFamily="34" charset="0"/>
            </a:endParaRPr>
          </a:p>
        </p:txBody>
      </p:sp>
    </p:spTree>
    <p:extLst>
      <p:ext uri="{BB962C8B-B14F-4D97-AF65-F5344CB8AC3E}">
        <p14:creationId xmlns:p14="http://schemas.microsoft.com/office/powerpoint/2010/main" val="12462770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8E78B2-CB57-41FB-91E3-C9926E662D2A}" type="slidenum">
              <a:rPr lang="fr-FR"/>
              <a:pPr/>
              <a:t>97</a:t>
            </a:fld>
            <a:endParaRPr lang="fr-FR"/>
          </a:p>
        </p:txBody>
      </p:sp>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p:txBody>
          <a:bodyPr/>
          <a:lstStyle/>
          <a:p>
            <a:endParaRPr lang="fr-FR">
              <a:cs typeface="Arial" panose="020B0604020202020204" pitchFamily="34" charset="0"/>
            </a:endParaRPr>
          </a:p>
        </p:txBody>
      </p:sp>
    </p:spTree>
    <p:extLst>
      <p:ext uri="{BB962C8B-B14F-4D97-AF65-F5344CB8AC3E}">
        <p14:creationId xmlns:p14="http://schemas.microsoft.com/office/powerpoint/2010/main" val="29833393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CE9CA-B5F2-4BAB-A796-C1BF7660A664}" type="slidenum">
              <a:rPr lang="fr-FR"/>
              <a:pPr/>
              <a:t>98</a:t>
            </a:fld>
            <a:endParaRPr lang="fr-F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r>
              <a:rPr lang="fr-FR"/>
              <a:t> </a:t>
            </a:r>
          </a:p>
        </p:txBody>
      </p:sp>
    </p:spTree>
    <p:extLst>
      <p:ext uri="{BB962C8B-B14F-4D97-AF65-F5344CB8AC3E}">
        <p14:creationId xmlns:p14="http://schemas.microsoft.com/office/powerpoint/2010/main" val="8367438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99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15 – Couche Application</a:t>
            </a:r>
          </a:p>
          <a:p>
            <a:pPr rtl="0">
              <a:lnSpc>
                <a:spcPct val="80000"/>
              </a:lnSpc>
              <a:buFontTx/>
              <a:buNone/>
            </a:pPr>
            <a:r>
              <a:rPr lang="fr-FR" sz="1200" kern="1200">
                <a:solidFill>
                  <a:schemeClr val="tx1"/>
                </a:solidFill>
                <a:latin typeface="Arial" charset="0"/>
                <a:ea typeface="ＭＳ Ｐゴシック" charset="0"/>
                <a:cs typeface="ＭＳ Ｐゴシック" charset="0"/>
              </a:rPr>
              <a:t>15.4 - Services d'adressage IP</a:t>
            </a:r>
          </a:p>
          <a:p>
            <a:pPr rtl="0">
              <a:lnSpc>
                <a:spcPct val="80000"/>
              </a:lnSpc>
              <a:buFontTx/>
              <a:buNone/>
            </a:pPr>
            <a:r>
              <a:rPr lang="fr-FR">
                <a:latin typeface="Arial" charset="0"/>
              </a:rPr>
              <a:t>15.4.7 – Fonctionnement du protocole DHCP</a:t>
            </a:r>
          </a:p>
          <a:p>
            <a:endParaRPr lang="en-US" dirty="0"/>
          </a:p>
          <a:p>
            <a:endParaRPr lang="en-US" dirty="0"/>
          </a:p>
        </p:txBody>
      </p:sp>
    </p:spTree>
    <p:extLst>
      <p:ext uri="{BB962C8B-B14F-4D97-AF65-F5344CB8AC3E}">
        <p14:creationId xmlns:p14="http://schemas.microsoft.com/office/powerpoint/2010/main" val="3079655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97718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2662" y="4741653"/>
            <a:ext cx="2892864"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©2021 Cisco et/ou ses filiales. Tous droits réservés.   Informations confidentielles</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 id="2147484032" r:id="rId1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66.tif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67.tiff"/></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44.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45.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46.tif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47.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48.tif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9.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50.tif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52.tiff"/><Relationship Id="rId4" Type="http://schemas.openxmlformats.org/officeDocument/2006/relationships/image" Target="../media/image51.tif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53.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4.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55.tif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56.tif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57.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58.tif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56.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tif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62.tif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63.tif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64.tif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6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pPr rtl="0"/>
            <a:r>
              <a:rPr lang="fr-FR">
                <a:solidFill>
                  <a:schemeClr val="accent5">
                    <a:lumMod val="40000"/>
                    <a:lumOff val="60000"/>
                  </a:schemeClr>
                </a:solidFill>
              </a:rPr>
              <a:t>Module 13: ICMP</a:t>
            </a:r>
            <a:r>
              <a:rPr lang="en-US" dirty="0">
                <a:solidFill>
                  <a:schemeClr val="accent5">
                    <a:lumMod val="40000"/>
                    <a:lumOff val="60000"/>
                  </a:schemeClr>
                </a:solidFill>
              </a:rPr>
              <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Messages ICMPv6 (suite)</a:t>
            </a:r>
          </a:p>
        </p:txBody>
      </p:sp>
      <p:sp>
        <p:nvSpPr>
          <p:cNvPr id="8195" name="Rectangle 2"/>
          <p:cNvSpPr>
            <a:spLocks noGrp="1" noChangeArrowheads="1"/>
          </p:cNvSpPr>
          <p:nvPr>
            <p:ph idx="1"/>
          </p:nvPr>
        </p:nvSpPr>
        <p:spPr>
          <a:xfrm>
            <a:off x="145357" y="823049"/>
            <a:ext cx="4157661" cy="3799751"/>
          </a:xfrm>
        </p:spPr>
        <p:txBody>
          <a:bodyPr/>
          <a:lstStyle/>
          <a:p>
            <a:pPr rtl="0">
              <a:buFont typeface="Arial" panose="020B0604020202020204" pitchFamily="34" charset="0"/>
              <a:buChar char="•"/>
            </a:pPr>
            <a:r>
              <a:rPr lang="fr-FR" sz="1400" dirty="0"/>
              <a:t>Un routeur compatible IPv6 enverra également un message RA en réponse à un message RS. </a:t>
            </a:r>
          </a:p>
          <a:p>
            <a:pPr rtl="0">
              <a:buFont typeface="Arial" panose="020B0604020202020204" pitchFamily="34" charset="0"/>
              <a:buChar char="•"/>
            </a:pPr>
            <a:r>
              <a:rPr lang="fr-FR" sz="1400" dirty="0"/>
              <a:t>Dans la figure, PC1 envoie un message RS pour déterminer comment recevoir ses informations d'adresse IPv6 dynamiquement. </a:t>
            </a:r>
          </a:p>
          <a:p>
            <a:pPr lvl="2" rtl="0"/>
            <a:r>
              <a:rPr lang="fr-FR" sz="1100" dirty="0"/>
              <a:t>R1 répond au RS avec un message </a:t>
            </a:r>
            <a:r>
              <a:rPr lang="fr-FR" sz="1100" dirty="0" smtClean="0"/>
              <a:t>RA.</a:t>
            </a:r>
          </a:p>
          <a:p>
            <a:pPr lvl="2" rtl="0"/>
            <a:r>
              <a:rPr lang="fr-FR" sz="1100" dirty="0" smtClean="0"/>
              <a:t>PC1 </a:t>
            </a:r>
            <a:r>
              <a:rPr lang="fr-FR" sz="1100" dirty="0"/>
              <a:t>envoie un message RS, «Salut, je viens de démarrer. Existe-t-il un routeur IPv6 sur le réseau? J'ai besoin de savoir comment obtenir les informations de mon adresse IPv6 dynamiquement</a:t>
            </a:r>
            <a:r>
              <a:rPr lang="fr-FR" sz="1100" dirty="0" smtClean="0"/>
              <a:t>.»</a:t>
            </a:r>
          </a:p>
          <a:p>
            <a:pPr lvl="2" rtl="0"/>
            <a:r>
              <a:rPr lang="fr-FR" sz="1100" dirty="0" smtClean="0"/>
              <a:t>R1 </a:t>
            </a:r>
            <a:r>
              <a:rPr lang="fr-FR" sz="1100" dirty="0"/>
              <a:t>répond avec un message RA. «Salut à tous les appareils compatibles IPv6. Je suis R1 et vous pouvez utiliser SLAAC pour créer une adresse de monodiffusion globale IPv6. Le préfixe est 2001:db8:acad:1::/64. Au fait, utilisez mon adresse locale fe80::1 comme passerelle par défaut".</a:t>
            </a:r>
          </a:p>
          <a:p>
            <a:endParaRPr lang="en-US" sz="1400"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4115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1493658" y="25376"/>
            <a:ext cx="6290072" cy="857250"/>
          </a:xfrm>
        </p:spPr>
        <p:txBody>
          <a:bodyPr/>
          <a:lstStyle/>
          <a:p>
            <a:r>
              <a:rPr lang="fr-FR" dirty="0">
                <a:solidFill>
                  <a:srgbClr val="006699"/>
                </a:solidFill>
                <a:latin typeface="Verdana" panose="020B0604030504040204" pitchFamily="34" charset="0"/>
              </a:rPr>
              <a:t>Gestion des adresses IP</a:t>
            </a:r>
          </a:p>
        </p:txBody>
      </p:sp>
      <p:sp>
        <p:nvSpPr>
          <p:cNvPr id="398339" name="Rectangle 3"/>
          <p:cNvSpPr>
            <a:spLocks noGrp="1" noChangeArrowheads="1"/>
          </p:cNvSpPr>
          <p:nvPr>
            <p:ph type="body" idx="1"/>
          </p:nvPr>
        </p:nvSpPr>
        <p:spPr>
          <a:xfrm>
            <a:off x="1569244" y="1447801"/>
            <a:ext cx="6281738" cy="3432572"/>
          </a:xfrm>
          <a:noFill/>
          <a:ln/>
        </p:spPr>
        <p:txBody>
          <a:bodyPr/>
          <a:lstStyle/>
          <a:p>
            <a:pPr marL="346472" indent="-346472">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Une adresse obtenue par DHCP est valide :</a:t>
            </a:r>
          </a:p>
          <a:p>
            <a:pPr marL="819150" lvl="1" indent="-342900">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pour une période donnée (bail, </a:t>
            </a:r>
            <a:r>
              <a:rPr lang="fr-FR" i="1">
                <a:solidFill>
                  <a:srgbClr val="006699"/>
                </a:solidFill>
                <a:latin typeface="Verdana" panose="020B0604030504040204" pitchFamily="34" charset="0"/>
              </a:rPr>
              <a:t>lease</a:t>
            </a:r>
            <a:r>
              <a:rPr lang="fr-FR">
                <a:solidFill>
                  <a:srgbClr val="006699"/>
                </a:solidFill>
                <a:latin typeface="Verdana" panose="020B0604030504040204" pitchFamily="34" charset="0"/>
              </a:rPr>
              <a:t>)</a:t>
            </a:r>
          </a:p>
          <a:p>
            <a:pPr marL="346472" indent="-346472">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La durée du bail est paramétrable : </a:t>
            </a:r>
          </a:p>
          <a:p>
            <a:pPr marL="819150" lvl="1" indent="-342900">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en général 48 heures (minimum : 1h)</a:t>
            </a:r>
          </a:p>
          <a:p>
            <a:pPr marL="819150" lvl="1" indent="-342900">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possibilité de prolonger le bail</a:t>
            </a:r>
          </a:p>
        </p:txBody>
      </p:sp>
    </p:spTree>
    <p:extLst>
      <p:ext uri="{BB962C8B-B14F-4D97-AF65-F5344CB8AC3E}">
        <p14:creationId xmlns:p14="http://schemas.microsoft.com/office/powerpoint/2010/main" val="5449166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331640" y="0"/>
            <a:ext cx="6290072" cy="857250"/>
          </a:xfrm>
        </p:spPr>
        <p:txBody>
          <a:bodyPr/>
          <a:lstStyle/>
          <a:p>
            <a:r>
              <a:rPr lang="fr-FR" dirty="0">
                <a:solidFill>
                  <a:srgbClr val="006699"/>
                </a:solidFill>
                <a:latin typeface="Verdana" panose="020B0604030504040204" pitchFamily="34" charset="0"/>
              </a:rPr>
              <a:t>Gestion des adresses IP</a:t>
            </a:r>
          </a:p>
        </p:txBody>
      </p:sp>
      <p:sp>
        <p:nvSpPr>
          <p:cNvPr id="418819" name="Rectangle 3"/>
          <p:cNvSpPr>
            <a:spLocks noGrp="1" noChangeArrowheads="1"/>
          </p:cNvSpPr>
          <p:nvPr>
            <p:ph type="body" idx="1"/>
          </p:nvPr>
        </p:nvSpPr>
        <p:spPr>
          <a:xfrm>
            <a:off x="1569244" y="1447801"/>
            <a:ext cx="6281738" cy="3432572"/>
          </a:xfrm>
          <a:noFill/>
          <a:ln/>
        </p:spPr>
        <p:txBody>
          <a:bodyPr/>
          <a:lstStyle/>
          <a:p>
            <a:pPr marL="346472" indent="-346472">
              <a:lnSpc>
                <a:spcPct val="130000"/>
              </a:lnSpc>
              <a:buClr>
                <a:srgbClr val="FF6600"/>
              </a:buClr>
              <a:buSzPct val="89000"/>
              <a:buFont typeface="Monotype Sorts" pitchFamily="2" charset="2"/>
              <a:buChar char="o"/>
            </a:pPr>
            <a:r>
              <a:rPr lang="fr-FR" sz="2100">
                <a:solidFill>
                  <a:srgbClr val="006699"/>
                </a:solidFill>
                <a:latin typeface="Verdana" panose="020B0604030504040204" pitchFamily="34" charset="0"/>
              </a:rPr>
              <a:t>Possibilité de réserver des adresses IP à certaines adresses MAC</a:t>
            </a:r>
          </a:p>
          <a:p>
            <a:pPr marL="346472" indent="-346472">
              <a:lnSpc>
                <a:spcPct val="130000"/>
              </a:lnSpc>
              <a:buClr>
                <a:srgbClr val="FF6600"/>
              </a:buClr>
              <a:buSzPct val="89000"/>
              <a:buFont typeface="Monotype Sorts" pitchFamily="2" charset="2"/>
              <a:buChar char="o"/>
            </a:pPr>
            <a:r>
              <a:rPr lang="fr-FR" sz="2100">
                <a:solidFill>
                  <a:srgbClr val="006699"/>
                </a:solidFill>
                <a:latin typeface="Verdana" panose="020B0604030504040204" pitchFamily="34" charset="0"/>
              </a:rPr>
              <a:t>Le serveur DHCP peut fournir dans son offre de nombreux paramètres IP :</a:t>
            </a:r>
          </a:p>
          <a:p>
            <a:pPr marL="819150" lvl="1" indent="-342900">
              <a:lnSpc>
                <a:spcPct val="130000"/>
              </a:lnSpc>
              <a:buClr>
                <a:srgbClr val="FF6600"/>
              </a:buClr>
              <a:buSzPct val="89000"/>
              <a:buFont typeface="Monotype Sorts" pitchFamily="2" charset="2"/>
              <a:buChar char="o"/>
            </a:pPr>
            <a:r>
              <a:rPr lang="fr-FR" sz="1800">
                <a:solidFill>
                  <a:srgbClr val="006699"/>
                </a:solidFill>
                <a:latin typeface="Verdana" panose="020B0604030504040204" pitchFamily="34" charset="0"/>
              </a:rPr>
              <a:t>@ passerelle</a:t>
            </a:r>
          </a:p>
          <a:p>
            <a:pPr marL="819150" lvl="1" indent="-342900">
              <a:lnSpc>
                <a:spcPct val="130000"/>
              </a:lnSpc>
              <a:buClr>
                <a:srgbClr val="FF6600"/>
              </a:buClr>
              <a:buSzPct val="89000"/>
              <a:buFont typeface="Monotype Sorts" pitchFamily="2" charset="2"/>
              <a:buChar char="o"/>
            </a:pPr>
            <a:r>
              <a:rPr lang="fr-FR" sz="1800">
                <a:solidFill>
                  <a:srgbClr val="006699"/>
                </a:solidFill>
                <a:latin typeface="Verdana" panose="020B0604030504040204" pitchFamily="34" charset="0"/>
              </a:rPr>
              <a:t>@ serveurs : DNS, WINS</a:t>
            </a:r>
          </a:p>
          <a:p>
            <a:pPr marL="819150" lvl="1" indent="-342900">
              <a:lnSpc>
                <a:spcPct val="130000"/>
              </a:lnSpc>
              <a:buClr>
                <a:srgbClr val="FF6600"/>
              </a:buClr>
              <a:buSzPct val="89000"/>
              <a:buFont typeface="Monotype Sorts" pitchFamily="2" charset="2"/>
              <a:buChar char="o"/>
            </a:pPr>
            <a:r>
              <a:rPr lang="fr-FR" sz="1800">
                <a:solidFill>
                  <a:srgbClr val="006699"/>
                </a:solidFill>
                <a:latin typeface="Verdana" panose="020B0604030504040204" pitchFamily="34" charset="0"/>
              </a:rPr>
              <a:t>… </a:t>
            </a:r>
          </a:p>
        </p:txBody>
      </p:sp>
    </p:spTree>
    <p:extLst>
      <p:ext uri="{BB962C8B-B14F-4D97-AF65-F5344CB8AC3E}">
        <p14:creationId xmlns:p14="http://schemas.microsoft.com/office/powerpoint/2010/main" val="40932707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537222" y="0"/>
            <a:ext cx="6290072" cy="857250"/>
          </a:xfrm>
        </p:spPr>
        <p:txBody>
          <a:bodyPr/>
          <a:lstStyle/>
          <a:p>
            <a:r>
              <a:rPr lang="fr-FR" dirty="0">
                <a:solidFill>
                  <a:srgbClr val="006699"/>
                </a:solidFill>
                <a:latin typeface="Verdana" panose="020B0604030504040204" pitchFamily="34" charset="0"/>
              </a:rPr>
              <a:t>Mise en œuvre de DHCP</a:t>
            </a:r>
          </a:p>
        </p:txBody>
      </p:sp>
      <p:sp>
        <p:nvSpPr>
          <p:cNvPr id="431107" name="Rectangle 3"/>
          <p:cNvSpPr>
            <a:spLocks noGrp="1" noChangeArrowheads="1"/>
          </p:cNvSpPr>
          <p:nvPr>
            <p:ph type="body" idx="1"/>
          </p:nvPr>
        </p:nvSpPr>
        <p:spPr>
          <a:xfrm>
            <a:off x="1554627" y="1029388"/>
            <a:ext cx="6281738" cy="3432572"/>
          </a:xfrm>
          <a:noFill/>
          <a:ln/>
        </p:spPr>
        <p:txBody>
          <a:bodyPr/>
          <a:lstStyle/>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Côté client :</a:t>
            </a:r>
          </a:p>
          <a:p>
            <a:pPr marL="819150" lvl="1" indent="-342900">
              <a:lnSpc>
                <a:spcPct val="130000"/>
              </a:lnSpc>
              <a:buClr>
                <a:srgbClr val="FF6600"/>
              </a:buClr>
              <a:buSzPct val="89000"/>
              <a:buFont typeface="Monotype Sorts" pitchFamily="2" charset="2"/>
              <a:buChar char="o"/>
            </a:pPr>
            <a:r>
              <a:rPr lang="fr-FR" sz="1800" dirty="0">
                <a:solidFill>
                  <a:srgbClr val="006699"/>
                </a:solidFill>
                <a:latin typeface="Verdana" panose="020B0604030504040204" pitchFamily="34" charset="0"/>
              </a:rPr>
              <a:t>Sélectionner l’attribution automatique d’adresse IP (on parle de « client DHCP »)</a:t>
            </a:r>
          </a:p>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Côté serveur :</a:t>
            </a:r>
          </a:p>
          <a:p>
            <a:pPr marL="819150" lvl="1" indent="-342900">
              <a:lnSpc>
                <a:spcPct val="130000"/>
              </a:lnSpc>
              <a:buClr>
                <a:srgbClr val="FF6600"/>
              </a:buClr>
              <a:buSzPct val="89000"/>
              <a:buFont typeface="Monotype Sorts" pitchFamily="2" charset="2"/>
              <a:buChar char="o"/>
            </a:pPr>
            <a:r>
              <a:rPr lang="fr-FR" sz="1800" dirty="0" smtClean="0">
                <a:solidFill>
                  <a:srgbClr val="006699"/>
                </a:solidFill>
                <a:latin typeface="Verdana" panose="020B0604030504040204" pitchFamily="34" charset="0"/>
              </a:rPr>
              <a:t>Définir </a:t>
            </a:r>
            <a:r>
              <a:rPr lang="fr-FR" sz="1800" dirty="0">
                <a:solidFill>
                  <a:srgbClr val="006699"/>
                </a:solidFill>
                <a:latin typeface="Verdana" panose="020B0604030504040204" pitchFamily="34" charset="0"/>
              </a:rPr>
              <a:t>la ou les plages d’adresses (étendues), les exclusions d’adresses et la durée du bail …</a:t>
            </a:r>
          </a:p>
        </p:txBody>
      </p:sp>
    </p:spTree>
    <p:extLst>
      <p:ext uri="{BB962C8B-B14F-4D97-AF65-F5344CB8AC3E}">
        <p14:creationId xmlns:p14="http://schemas.microsoft.com/office/powerpoint/2010/main" val="5014579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fr-FR">
                <a:solidFill>
                  <a:schemeClr val="accent5">
                    <a:lumMod val="40000"/>
                    <a:lumOff val="60000"/>
                  </a:schemeClr>
                </a:solidFill>
              </a:rPr>
              <a:t>15.5 Services de partage de fichiers</a:t>
            </a:r>
          </a:p>
        </p:txBody>
      </p:sp>
    </p:spTree>
    <p:custDataLst>
      <p:tags r:id="rId1"/>
    </p:custDataLst>
    <p:extLst>
      <p:ext uri="{BB962C8B-B14F-4D97-AF65-F5344CB8AC3E}">
        <p14:creationId xmlns:p14="http://schemas.microsoft.com/office/powerpoint/2010/main" val="1065622711"/>
      </p:ext>
    </p:extLst>
  </p:cSld>
  <p:clrMapOvr>
    <a:masterClrMapping/>
  </p:clrMapOvr>
  <p:transition spd="slow">
    <p:wip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dirty="0">
                <a:latin typeface="Arial" charset="0"/>
              </a:rPr>
              <a:t>Services de partage de fichiers</a:t>
            </a:r>
            <a:r>
              <a:rPr lang="en-US" dirty="0">
                <a:latin typeface="Arial" charset="0"/>
              </a:rPr>
              <a:t/>
            </a:r>
            <a:br>
              <a:rPr lang="en-US" dirty="0">
                <a:latin typeface="Arial" charset="0"/>
              </a:rPr>
            </a:br>
            <a:r>
              <a:rPr lang="fr-FR" dirty="0">
                <a:latin typeface="Arial" charset="0"/>
              </a:rPr>
              <a:t>Protocole de transfert de </a:t>
            </a:r>
            <a:r>
              <a:rPr lang="fr-FR" dirty="0" smtClean="0">
                <a:latin typeface="Arial" charset="0"/>
              </a:rPr>
              <a:t>fichiers FTP</a:t>
            </a:r>
            <a:endParaRPr lang="fr-FR" dirty="0">
              <a:latin typeface="Arial" charset="0"/>
            </a:endParaRPr>
          </a:p>
        </p:txBody>
      </p:sp>
      <p:sp>
        <p:nvSpPr>
          <p:cNvPr id="4" name="Content Placeholder 3"/>
          <p:cNvSpPr>
            <a:spLocks noGrp="1"/>
          </p:cNvSpPr>
          <p:nvPr>
            <p:ph idx="1"/>
          </p:nvPr>
        </p:nvSpPr>
        <p:spPr>
          <a:xfrm>
            <a:off x="145357" y="845389"/>
            <a:ext cx="8853286" cy="757551"/>
          </a:xfrm>
        </p:spPr>
        <p:txBody>
          <a:bodyPr/>
          <a:lstStyle/>
          <a:p>
            <a:pPr marL="0" indent="0" rtl="0">
              <a:buNone/>
            </a:pPr>
            <a:r>
              <a:rPr lang="fr-FR" sz="1600"/>
              <a:t>Il a été développé en vue de permettre le transfert de données entre un client et un serveur. Un FTP est une application s'exécutant sur un ordinateur client qui sert à envoyer et à extraire des données d'un serveur FTP.</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123932"/>
          </a:xfrm>
          <a:prstGeom prst="rect">
            <a:avLst/>
          </a:prstGeom>
          <a:noFill/>
        </p:spPr>
        <p:txBody>
          <a:bodyPr wrap="square" rtlCol="0">
            <a:spAutoFit/>
          </a:bodyPr>
          <a:lstStyle/>
          <a:p>
            <a:pPr rtl="0">
              <a:spcAft>
                <a:spcPts val="600"/>
              </a:spcAft>
            </a:pPr>
            <a:r>
              <a:rPr lang="fr-FR" sz="1400" b="1" dirty="0"/>
              <a:t>Étape 1 - </a:t>
            </a:r>
            <a:r>
              <a:rPr lang="fr-FR" sz="1400" dirty="0"/>
              <a:t>Le client établit la première connexion au serveur pour contrôler le trafic à l'aide du port TCP 21. Le trafic se compose de commandes client et de réponses serveur. </a:t>
            </a:r>
            <a:r>
              <a:rPr lang="fr-FR" sz="1400" dirty="0" smtClean="0">
                <a:solidFill>
                  <a:srgbClr val="FF0000"/>
                </a:solidFill>
              </a:rPr>
              <a:t> (avec user </a:t>
            </a:r>
            <a:r>
              <a:rPr lang="fr-FR" sz="1400" dirty="0" err="1" smtClean="0">
                <a:solidFill>
                  <a:srgbClr val="FF0000"/>
                </a:solidFill>
              </a:rPr>
              <a:t>password</a:t>
            </a:r>
            <a:r>
              <a:rPr lang="fr-FR" sz="1400" dirty="0" smtClean="0">
                <a:solidFill>
                  <a:srgbClr val="FF0000"/>
                </a:solidFill>
              </a:rPr>
              <a:t>)</a:t>
            </a:r>
            <a:endParaRPr lang="fr-FR" sz="1400" dirty="0">
              <a:solidFill>
                <a:srgbClr val="FF0000"/>
              </a:solidFill>
            </a:endParaRPr>
          </a:p>
          <a:p>
            <a:pPr rtl="0">
              <a:spcAft>
                <a:spcPts val="600"/>
              </a:spcAft>
            </a:pPr>
            <a:r>
              <a:rPr lang="fr-FR" sz="1400" b="1" dirty="0"/>
              <a:t>Étape 2 - </a:t>
            </a:r>
            <a:r>
              <a:rPr lang="fr-FR" sz="1400" dirty="0"/>
              <a:t>Le client établit la deuxième connexion au serveur pour le transfert de données proprement dit en utilisant le port TCP 20. Cette connexion est créée chaque fois que des données doivent être transférées.</a:t>
            </a:r>
          </a:p>
          <a:p>
            <a:pPr rtl="0">
              <a:spcAft>
                <a:spcPts val="600"/>
              </a:spcAft>
            </a:pPr>
            <a:r>
              <a:rPr lang="fr-FR" sz="1400" b="1" dirty="0"/>
              <a:t>Étape 3 - </a:t>
            </a:r>
            <a:r>
              <a:rPr lang="fr-FR" sz="1400" dirty="0"/>
              <a:t>Le transfert de données peut se faire dans les deux sens. Le client peut télécharger (extraire) des données à partir du serveur ou le client peut </a:t>
            </a:r>
            <a:r>
              <a:rPr lang="fr-FR" sz="1400" dirty="0" smtClean="0"/>
              <a:t>uploader </a:t>
            </a:r>
            <a:r>
              <a:rPr lang="fr-FR" sz="1400" dirty="0"/>
              <a:t>(stocker) des données vers le serveur.</a:t>
            </a:r>
          </a:p>
          <a:p>
            <a:endParaRPr lang="en-US" sz="12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66816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dirty="0">
                <a:latin typeface="Arial" charset="0"/>
              </a:rPr>
              <a:t>Services de partage de </a:t>
            </a:r>
            <a:r>
              <a:rPr lang="fr-FR" sz="1600" dirty="0" smtClean="0">
                <a:latin typeface="Arial" charset="0"/>
              </a:rPr>
              <a:t>fichiers SMB</a:t>
            </a:r>
            <a:r>
              <a:rPr lang="en-US" dirty="0">
                <a:latin typeface="Arial" charset="0"/>
              </a:rPr>
              <a:t/>
            </a:r>
            <a:br>
              <a:rPr lang="en-US" dirty="0">
                <a:latin typeface="Arial" charset="0"/>
              </a:rPr>
            </a:br>
            <a:r>
              <a:rPr lang="fr-FR" dirty="0">
                <a:latin typeface="Arial" charset="0"/>
              </a:rPr>
              <a:t>Bloc de messages du serveur</a:t>
            </a:r>
          </a:p>
        </p:txBody>
      </p:sp>
      <p:sp>
        <p:nvSpPr>
          <p:cNvPr id="4" name="Content Placeholder 3"/>
          <p:cNvSpPr>
            <a:spLocks noGrp="1"/>
          </p:cNvSpPr>
          <p:nvPr>
            <p:ph idx="1"/>
          </p:nvPr>
        </p:nvSpPr>
        <p:spPr>
          <a:xfrm>
            <a:off x="155517" y="798944"/>
            <a:ext cx="4411993" cy="3693972"/>
          </a:xfrm>
        </p:spPr>
        <p:txBody>
          <a:bodyPr/>
          <a:lstStyle/>
          <a:p>
            <a:pPr marL="0" indent="0" rtl="0">
              <a:lnSpc>
                <a:spcPct val="85000"/>
              </a:lnSpc>
              <a:spcBef>
                <a:spcPct val="30000"/>
              </a:spcBef>
              <a:buNone/>
            </a:pPr>
            <a:r>
              <a:rPr lang="fr-FR" sz="1200" dirty="0"/>
              <a:t>Le Server Message Block (SMB) est un protocole de partage de fichiers client/serveur, de type demande-réponse. Les serveurs peuvent mettre leurs propres ressources à la disposition des clients sur le réseau.</a:t>
            </a:r>
          </a:p>
          <a:p>
            <a:pPr marL="0" indent="0" rtl="0">
              <a:buNone/>
            </a:pPr>
            <a:r>
              <a:rPr lang="fr-FR" sz="1200" dirty="0"/>
              <a:t>Trois fonctions des messages SMB:</a:t>
            </a:r>
          </a:p>
          <a:p>
            <a:pPr lvl="2" rtl="0">
              <a:buFont typeface="Arial" panose="020B0604020202020204" pitchFamily="34" charset="0"/>
              <a:buChar char="•"/>
            </a:pPr>
            <a:r>
              <a:rPr lang="fr-FR" dirty="0"/>
              <a:t>démarrer et authentifier des sessions ou y mettre fin</a:t>
            </a:r>
          </a:p>
          <a:p>
            <a:pPr lvl="2" rtl="0">
              <a:buFont typeface="Arial" panose="020B0604020202020204" pitchFamily="34" charset="0"/>
              <a:buChar char="•"/>
            </a:pPr>
            <a:r>
              <a:rPr lang="fr-FR" dirty="0"/>
              <a:t>contrôler l'accès aux fichiers et aux imprimantes</a:t>
            </a:r>
          </a:p>
          <a:p>
            <a:pPr lvl="2" rtl="0">
              <a:buFont typeface="Arial" panose="020B0604020202020204" pitchFamily="34" charset="0"/>
              <a:buChar char="•"/>
            </a:pPr>
            <a:r>
              <a:rPr lang="fr-FR" dirty="0"/>
              <a:t>permettre à une application d'envoyer ou de recevoir des messages vers ou depuis un autre périphérique.</a:t>
            </a:r>
          </a:p>
          <a:p>
            <a:pPr marL="0" indent="0" rtl="0">
              <a:buNone/>
            </a:pPr>
            <a:r>
              <a:rPr lang="fr-FR" sz="1200" dirty="0">
                <a:solidFill>
                  <a:srgbClr val="FF0000"/>
                </a:solidFill>
              </a:rPr>
              <a:t>Contrairement au partage de fichiers pris en charge par le protocole FTP</a:t>
            </a:r>
            <a:r>
              <a:rPr lang="fr-FR" sz="1200" dirty="0"/>
              <a:t>, les clients établissent une connexion à long terme aux serveurs. Une fois la connexion établie, l'utilisateur du client peut accéder aux ressources résidant sur le serveur comme si elles étaient situées localement sur l'hôte client.</a:t>
            </a:r>
          </a:p>
          <a:p>
            <a:pPr>
              <a:lnSpc>
                <a:spcPct val="85000"/>
              </a:lnSpc>
              <a:spcBef>
                <a:spcPct val="30000"/>
              </a:spcBef>
              <a:buFont typeface="Arial" panose="020B0604020202020204" pitchFamily="34" charset="0"/>
              <a:buChar char="•"/>
            </a:pPr>
            <a:endParaRPr lang="en-US" sz="1200" dirty="0"/>
          </a:p>
          <a:p>
            <a:pPr>
              <a:lnSpc>
                <a:spcPct val="85000"/>
              </a:lnSpc>
              <a:spcBef>
                <a:spcPct val="30000"/>
              </a:spcBef>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1153953843"/>
      </p:ext>
    </p:extLst>
  </p:cSld>
  <p:clrMapOvr>
    <a:masterClrMapping/>
  </p:clrMapOvr>
  <p:transition spd="slow">
    <p:wip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 </a:t>
            </a:r>
          </a:p>
        </p:txBody>
      </p:sp>
      <p:sp>
        <p:nvSpPr>
          <p:cNvPr id="4" name="Content Placeholder 3"/>
          <p:cNvSpPr>
            <a:spLocks noGrp="1"/>
          </p:cNvSpPr>
          <p:nvPr>
            <p:ph idx="1"/>
          </p:nvPr>
        </p:nvSpPr>
        <p:spPr>
          <a:xfrm>
            <a:off x="145357" y="798943"/>
            <a:ext cx="8709276" cy="3923527"/>
          </a:xfrm>
        </p:spPr>
        <p:txBody>
          <a:bodyPr/>
          <a:lstStyle/>
          <a:p>
            <a:pPr rtl="0">
              <a:lnSpc>
                <a:spcPct val="85000"/>
              </a:lnSpc>
              <a:spcBef>
                <a:spcPct val="30000"/>
              </a:spcBef>
              <a:buFont typeface="Arial" panose="020B0604020202020204" pitchFamily="34" charset="0"/>
              <a:buChar char="•"/>
            </a:pPr>
            <a:r>
              <a:rPr lang="fr-FR" sz="1200" dirty="0"/>
              <a:t>Les protocoles de couche application sont utilisés pour échanger des données entre les programmes s'exécutant sur les hôtes source et de destination. La couche de présentation a trois fonctions principales : le formatage, ou présentation des données, la compression des données, et le cryptage des données pour la transmission et le décryptage des données à la réception. La couche session crée et gère les communications entre les applications source et de destination. </a:t>
            </a:r>
          </a:p>
          <a:p>
            <a:pPr rtl="0">
              <a:lnSpc>
                <a:spcPct val="85000"/>
              </a:lnSpc>
              <a:spcBef>
                <a:spcPct val="30000"/>
              </a:spcBef>
              <a:buFont typeface="Arial" panose="020B0604020202020204" pitchFamily="34" charset="0"/>
              <a:buChar char="•"/>
            </a:pPr>
            <a:r>
              <a:rPr lang="fr-FR" sz="1200" dirty="0"/>
              <a:t>Dans le modèle client/serveur, le périphérique qui envoie une requête d'informations est nommé client et celui qui répond à la requête est nommé serveur. </a:t>
            </a:r>
          </a:p>
          <a:p>
            <a:pPr rtl="0">
              <a:lnSpc>
                <a:spcPct val="85000"/>
              </a:lnSpc>
              <a:spcBef>
                <a:spcPct val="30000"/>
              </a:spcBef>
              <a:buFont typeface="Arial" panose="020B0604020202020204" pitchFamily="34" charset="0"/>
              <a:buChar char="•"/>
            </a:pPr>
            <a:r>
              <a:rPr lang="fr-FR" sz="1200" dirty="0"/>
              <a:t>Dans un réseau </a:t>
            </a:r>
            <a:r>
              <a:rPr lang="fr-FR" sz="1200" dirty="0" err="1"/>
              <a:t>peer</a:t>
            </a:r>
            <a:r>
              <a:rPr lang="fr-FR" sz="1200" dirty="0"/>
              <a:t> to </a:t>
            </a:r>
            <a:r>
              <a:rPr lang="fr-FR" sz="1200" dirty="0" err="1"/>
              <a:t>peer</a:t>
            </a:r>
            <a:r>
              <a:rPr lang="fr-FR" sz="1200" dirty="0"/>
              <a:t>, deux ordinateurs sont connectés via un réseau et peuvent partager des ressources sans disposer de serveur dédié.</a:t>
            </a:r>
          </a:p>
          <a:p>
            <a:pPr rtl="0">
              <a:lnSpc>
                <a:spcPct val="85000"/>
              </a:lnSpc>
              <a:spcBef>
                <a:spcPct val="30000"/>
              </a:spcBef>
              <a:buFont typeface="Arial" panose="020B0604020202020204" pitchFamily="34" charset="0"/>
              <a:buChar char="•"/>
            </a:pPr>
            <a:r>
              <a:rPr lang="fr-FR" sz="1200" dirty="0"/>
              <a:t>Les trois types de messages HTTP les plus courants sont GET, POST et PUT.  </a:t>
            </a:r>
          </a:p>
          <a:p>
            <a:pPr rtl="0">
              <a:lnSpc>
                <a:spcPct val="85000"/>
              </a:lnSpc>
              <a:spcBef>
                <a:spcPct val="30000"/>
              </a:spcBef>
              <a:buFont typeface="Arial" panose="020B0604020202020204" pitchFamily="34" charset="0"/>
              <a:buChar char="•"/>
            </a:pPr>
            <a:r>
              <a:rPr lang="fr-FR" sz="1200" dirty="0"/>
              <a:t>Le courrier électronique prend en charge trois protocoles distincts pour fonctionner : SMTP, POP et IMAP.</a:t>
            </a:r>
          </a:p>
          <a:p>
            <a:pPr rtl="0">
              <a:lnSpc>
                <a:spcPct val="85000"/>
              </a:lnSpc>
              <a:spcBef>
                <a:spcPct val="30000"/>
              </a:spcBef>
              <a:buFont typeface="Arial" panose="020B0604020202020204" pitchFamily="34" charset="0"/>
              <a:buChar char="•"/>
            </a:pPr>
            <a:r>
              <a:rPr lang="fr-FR" sz="1200" dirty="0"/>
              <a:t>Le protocole DNS fait correspondre les noms de ressources avec l'adresse numérique du réseau requise. </a:t>
            </a:r>
          </a:p>
          <a:p>
            <a:pPr rtl="0">
              <a:lnSpc>
                <a:spcPct val="85000"/>
              </a:lnSpc>
              <a:spcBef>
                <a:spcPct val="30000"/>
              </a:spcBef>
              <a:buFont typeface="Arial" panose="020B0604020202020204" pitchFamily="34" charset="0"/>
              <a:buChar char="•"/>
            </a:pPr>
            <a:r>
              <a:rPr lang="fr-FR" sz="1200" dirty="0"/>
              <a:t>Le DHCP de service IPv4 automatise l'attribution des adresses IPv4, des masques de sous-réseau, des passerelles et d'autres paramètres de réseau IPv4. Les messages DHCPv6 sont les suivants: SOLICIT, ADVERTISE, INFORMATION REQUEST et REPLY.</a:t>
            </a:r>
          </a:p>
          <a:p>
            <a:pPr rtl="0">
              <a:lnSpc>
                <a:spcPct val="85000"/>
              </a:lnSpc>
              <a:spcBef>
                <a:spcPct val="30000"/>
              </a:spcBef>
              <a:buFont typeface="Arial" panose="020B0604020202020204" pitchFamily="34" charset="0"/>
              <a:buChar char="•"/>
            </a:pPr>
            <a:r>
              <a:rPr lang="fr-FR" sz="1200" dirty="0"/>
              <a:t>Un FTP est une application s'exécutant sur un ordinateur client qui sert à envoyer et à extraire des données d'un serveur FTP. </a:t>
            </a:r>
          </a:p>
          <a:p>
            <a:pPr rtl="0">
              <a:lnSpc>
                <a:spcPct val="85000"/>
              </a:lnSpc>
              <a:spcBef>
                <a:spcPct val="30000"/>
              </a:spcBef>
              <a:buFont typeface="Arial" panose="020B0604020202020204" pitchFamily="34" charset="0"/>
              <a:buChar char="•"/>
            </a:pPr>
            <a:r>
              <a:rPr lang="fr-FR" sz="1200" dirty="0"/>
              <a:t>Trois fonctions des messages SMB : démarrer, authentifier et terminer les sessions, contrôler l'accès au fichier et à l'imprimante, et permettre à une application d'envoyer ou de recevoir des messages vers ou depuis un autre appareil. </a:t>
            </a:r>
          </a:p>
          <a:p>
            <a:pPr>
              <a:lnSpc>
                <a:spcPct val="85000"/>
              </a:lnSpc>
              <a:spcBef>
                <a:spcPct val="30000"/>
              </a:spcBef>
            </a:pPr>
            <a:endParaRPr lang="en-US" sz="1100" dirty="0"/>
          </a:p>
          <a:p>
            <a:pPr>
              <a:lnSpc>
                <a:spcPct val="85000"/>
              </a:lnSpc>
              <a:spcBef>
                <a:spcPct val="30000"/>
              </a:spcBef>
            </a:pPr>
            <a:endParaRPr lang="en-US" sz="1100" dirty="0"/>
          </a:p>
          <a:p>
            <a:pPr>
              <a:lnSpc>
                <a:spcPct val="85000"/>
              </a:lnSpc>
              <a:spcBef>
                <a:spcPct val="30000"/>
              </a:spcBef>
            </a:pPr>
            <a:endParaRPr lang="en-US" sz="1100" dirty="0"/>
          </a:p>
          <a:p>
            <a:pPr>
              <a:lnSpc>
                <a:spcPct val="85000"/>
              </a:lnSpc>
              <a:spcBef>
                <a:spcPct val="30000"/>
              </a:spcBef>
            </a:pPr>
            <a:endParaRPr lang="en-US" sz="1100" dirty="0"/>
          </a:p>
        </p:txBody>
      </p:sp>
    </p:spTree>
    <p:custDataLst>
      <p:tags r:id="rId1"/>
    </p:custDataLst>
    <p:extLst>
      <p:ext uri="{BB962C8B-B14F-4D97-AF65-F5344CB8AC3E}">
        <p14:creationId xmlns:p14="http://schemas.microsoft.com/office/powerpoint/2010/main" val="804447216"/>
      </p:ext>
    </p:extLst>
  </p:cSld>
  <p:clrMapOvr>
    <a:masterClrMapping/>
  </p:clrMapOvr>
  <p:transition spd="slow">
    <p:wip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600">
                <a:latin typeface="Arial" charset="0"/>
              </a:rPr>
              <a:t>Module 15 : Application Layer</a:t>
            </a:r>
            <a:r>
              <a:rPr lang="en-US" dirty="0">
                <a:latin typeface="Arial" charset="0"/>
              </a:rPr>
              <a:t/>
            </a:r>
            <a:br>
              <a:rPr lang="en-US" dirty="0">
                <a:latin typeface="Arial" charset="0"/>
              </a:rPr>
            </a:br>
            <a:r>
              <a:rPr lang="fr-FR">
                <a:latin typeface="Arial" charset="0"/>
              </a:rPr>
              <a:t>New Terms and Commands</a:t>
            </a:r>
          </a:p>
        </p:txBody>
      </p:sp>
      <p:graphicFrame>
        <p:nvGraphicFramePr>
          <p:cNvPr id="3" name="Content Placeholder 2"/>
          <p:cNvGraphicFramePr>
            <a:graphicFrameLocks noGrp="1"/>
          </p:cNvGraphicFramePr>
          <p:nvPr>
            <p:ph idx="1"/>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rtl="0">
                        <a:spcBef>
                          <a:spcPts val="200"/>
                        </a:spcBef>
                        <a:spcAft>
                          <a:spcPts val="200"/>
                        </a:spcAft>
                        <a:buFont typeface="Arial" panose="020B0604020202020204" pitchFamily="34" charset="0"/>
                        <a:buChar char="•"/>
                      </a:pPr>
                      <a:r>
                        <a:rPr lang="fr-FR" b="0">
                          <a:solidFill>
                            <a:schemeClr val="tx1"/>
                          </a:solidFill>
                          <a:latin typeface="+mn-lt"/>
                        </a:rPr>
                        <a:t>Application Layer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Presentation Layer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Session Layer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Client-server model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Peer-to-peer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Uniform Resource Locator (URL)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Uniform Resource Identifiers (URI)</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HTTP/HTTPS</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GET</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POST</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PUT</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SMTP</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b="0">
                          <a:solidFill>
                            <a:schemeClr val="tx1"/>
                          </a:solidFill>
                          <a:latin typeface="+mn-lt"/>
                        </a:rPr>
                        <a:t>IMAP</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Domain Name Service (DNS)</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Fully-Qualified Domain Names (FQDNs)</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nslookup</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Dynamic Host Configuration Protocol (DHCP)</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DHCPDISCOVER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DHCPOFFER</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DHCPREQUEST</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DHCPACK</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File Transfer Protocol (FTP)</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426958954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Messages ICMPv6 (suite)</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fr-FR" dirty="0"/>
              <a:t>Un périphérique auquel est attribuée une adresse IPv6 globale ou une adresse monodiffusion locale par lien peut effectuer </a:t>
            </a:r>
            <a:r>
              <a:rPr lang="fr-FR" dirty="0">
                <a:solidFill>
                  <a:srgbClr val="FF0000"/>
                </a:solidFill>
              </a:rPr>
              <a:t>une détection en double (DAD) </a:t>
            </a:r>
            <a:r>
              <a:rPr lang="fr-FR" dirty="0"/>
              <a:t>pour s'assurer que l'adresse IPv6 est unique. </a:t>
            </a:r>
            <a:endParaRPr lang="fr-FR" dirty="0" smtClean="0"/>
          </a:p>
          <a:p>
            <a:pPr rtl="0">
              <a:buFont typeface="Arial" panose="020B0604020202020204" pitchFamily="34" charset="0"/>
              <a:buChar char="•"/>
            </a:pPr>
            <a:r>
              <a:rPr lang="fr-FR" dirty="0" smtClean="0"/>
              <a:t>Pour </a:t>
            </a:r>
            <a:r>
              <a:rPr lang="fr-FR" dirty="0"/>
              <a:t>vérifier l'unicité d'une adresse, l'appareil enverra un message NS avec sa propre adresse IPv6 comme adresse IPv6 </a:t>
            </a:r>
            <a:r>
              <a:rPr lang="fr-FR" dirty="0" smtClean="0"/>
              <a:t>ciblée.</a:t>
            </a:r>
          </a:p>
          <a:p>
            <a:pPr rtl="0">
              <a:buFont typeface="Arial" panose="020B0604020202020204" pitchFamily="34" charset="0"/>
              <a:buChar char="•"/>
            </a:pPr>
            <a:r>
              <a:rPr lang="fr-FR" dirty="0" smtClean="0"/>
              <a:t>Si </a:t>
            </a:r>
            <a:r>
              <a:rPr lang="fr-FR" dirty="0"/>
              <a:t>un autre appareil sur le réseau possède cette adresse, il répondra par un message NA notifiant à l'appareil émetteur que l'adresse est utilisée.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pPr rtl="0"/>
            <a:r>
              <a:rPr lang="fr-FR" sz="1600" b="1">
                <a:solidFill>
                  <a:srgbClr val="000000"/>
                </a:solidFill>
              </a:rPr>
              <a:t>Remarque</a:t>
            </a:r>
            <a:r>
              <a:rPr lang="fr-FR" sz="1600">
                <a:solidFill>
                  <a:srgbClr val="000000"/>
                </a:solidFill>
              </a:rPr>
              <a:t>: la DAD n'est pas obligatoire, mais la RFC 4861 recommande que la DAD soit effectuée sur les adresses de monodiffusion.</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Messages ICMPv6 (suite)</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fr-FR" sz="1600" dirty="0"/>
              <a:t>Pour déterminer l'adresse MAC de destination, le périphérique envoie un message de sollicitation de voisin à </a:t>
            </a:r>
            <a:r>
              <a:rPr lang="fr-FR" sz="1600" dirty="0">
                <a:solidFill>
                  <a:srgbClr val="FF0000"/>
                </a:solidFill>
              </a:rPr>
              <a:t>l'adresse du nœud sollicité</a:t>
            </a:r>
            <a:r>
              <a:rPr lang="fr-FR" sz="1600" dirty="0"/>
              <a:t>. </a:t>
            </a:r>
            <a:endParaRPr lang="fr-FR" sz="1600" dirty="0" smtClean="0"/>
          </a:p>
          <a:p>
            <a:pPr rtl="0">
              <a:buFont typeface="Arial" panose="020B0604020202020204" pitchFamily="34" charset="0"/>
              <a:buChar char="•"/>
            </a:pPr>
            <a:r>
              <a:rPr lang="fr-FR" sz="1600" dirty="0" smtClean="0"/>
              <a:t>Le </a:t>
            </a:r>
            <a:r>
              <a:rPr lang="fr-FR" sz="1600" dirty="0"/>
              <a:t>message inclut l'adresse IPv6 (ciblée) connue. Le périphérique portant l'adresse IPv6 ciblée répond par un message d'annonce de voisin qui inclut son adresse MAC </a:t>
            </a:r>
            <a:r>
              <a:rPr lang="fr-FR" sz="1600" dirty="0" smtClean="0"/>
              <a:t>Ethernet.</a:t>
            </a:r>
          </a:p>
          <a:p>
            <a:pPr rtl="0">
              <a:buFont typeface="Arial" panose="020B0604020202020204" pitchFamily="34" charset="0"/>
              <a:buChar char="•"/>
            </a:pPr>
            <a:r>
              <a:rPr lang="fr-FR" sz="1600" dirty="0" smtClean="0"/>
              <a:t>Dans </a:t>
            </a:r>
            <a:r>
              <a:rPr lang="fr-FR" sz="1600" dirty="0"/>
              <a:t>la figure, R1 envoie un message NS à 2001:db8:acad:1 : :10 demandant son adresse MAC.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fr-FR" sz="4000">
                <a:solidFill>
                  <a:schemeClr val="accent5">
                    <a:lumMod val="40000"/>
                    <a:lumOff val="60000"/>
                  </a:schemeClr>
                </a:solidFill>
              </a:rPr>
              <a:t>13.2 Tests à l'aide des commandes ping et traceroute</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Tests Ping et Traceroute</a:t>
            </a:r>
            <a:r>
              <a:rPr lang="en-US" altLang="en-US" dirty="0"/>
              <a:t/>
            </a:r>
            <a:br>
              <a:rPr lang="en-US" altLang="en-US" dirty="0"/>
            </a:br>
            <a:r>
              <a:rPr lang="fr-FR"/>
              <a:t>Ping - Tester la connectivité</a:t>
            </a:r>
          </a:p>
        </p:txBody>
      </p:sp>
      <p:sp>
        <p:nvSpPr>
          <p:cNvPr id="8195" name="Rectangle 6"/>
          <p:cNvSpPr>
            <a:spLocks noGrp="1" noChangeArrowheads="1"/>
          </p:cNvSpPr>
          <p:nvPr>
            <p:ph idx="1"/>
          </p:nvPr>
        </p:nvSpPr>
        <p:spPr>
          <a:xfrm>
            <a:off x="170482" y="798943"/>
            <a:ext cx="4680488" cy="3819551"/>
          </a:xfrm>
        </p:spPr>
        <p:txBody>
          <a:bodyPr/>
          <a:lstStyle/>
          <a:p>
            <a:pPr rtl="0">
              <a:buFont typeface="Arial" panose="020B0604020202020204" pitchFamily="34" charset="0"/>
              <a:buChar char="•"/>
            </a:pPr>
            <a:r>
              <a:rPr lang="fr-FR" dirty="0"/>
              <a:t>La commande </a:t>
            </a:r>
            <a:r>
              <a:rPr lang="fr-FR" b="1" dirty="0" err="1"/>
              <a:t>ping</a:t>
            </a:r>
            <a:r>
              <a:rPr lang="fr-FR" dirty="0"/>
              <a:t> est un utilitaire de test IPv4 et IPv6 qui utilise les messages de </a:t>
            </a:r>
            <a:r>
              <a:rPr lang="fr-FR" dirty="0">
                <a:solidFill>
                  <a:srgbClr val="FF0000"/>
                </a:solidFill>
              </a:rPr>
              <a:t>requête d'écho ICMP et de réponse d'écho </a:t>
            </a:r>
            <a:r>
              <a:rPr lang="fr-FR" dirty="0"/>
              <a:t>pour tester la connectivité entre les hôtes et fournit un résumé qui inclut le taux de réussite et le temps moyen aller-retour vers la destination.</a:t>
            </a:r>
          </a:p>
          <a:p>
            <a:pPr rtl="0">
              <a:buFont typeface="Arial" panose="020B0604020202020204" pitchFamily="34" charset="0"/>
              <a:buChar char="•"/>
            </a:pPr>
            <a:r>
              <a:rPr lang="fr-FR" dirty="0"/>
              <a:t>Si aucune réponse n'est reçue dans ce délai, la commande </a:t>
            </a:r>
            <a:r>
              <a:rPr lang="fr-FR" dirty="0" err="1"/>
              <a:t>ping</a:t>
            </a:r>
            <a:r>
              <a:rPr lang="fr-FR" dirty="0"/>
              <a:t> indique dans un message que la réponse n'a pas été reçue.</a:t>
            </a:r>
          </a:p>
          <a:p>
            <a:pPr rtl="0">
              <a:buFont typeface="Arial" panose="020B0604020202020204" pitchFamily="34" charset="0"/>
              <a:buChar char="•"/>
            </a:pPr>
            <a:r>
              <a:rPr lang="fr-FR" dirty="0">
                <a:solidFill>
                  <a:srgbClr val="FF0000"/>
                </a:solidFill>
              </a:rPr>
              <a:t>Il est courant que le premier </a:t>
            </a:r>
            <a:r>
              <a:rPr lang="fr-FR" dirty="0" err="1">
                <a:solidFill>
                  <a:srgbClr val="FF0000"/>
                </a:solidFill>
              </a:rPr>
              <a:t>ping</a:t>
            </a:r>
            <a:r>
              <a:rPr lang="fr-FR" dirty="0">
                <a:solidFill>
                  <a:srgbClr val="FF0000"/>
                </a:solidFill>
              </a:rPr>
              <a:t> soit expiré si la résolution d'adresse (ARP ou ND) doit être effectuée avant d'envoyer la demande d'écho ICMP.</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Tests Ping et Traceroute</a:t>
            </a:r>
            <a:r>
              <a:rPr lang="en-US" altLang="en-US" dirty="0"/>
              <a:t/>
            </a:r>
            <a:br>
              <a:rPr lang="en-US" altLang="en-US" dirty="0"/>
            </a:br>
            <a:r>
              <a:rPr lang="fr-FR"/>
              <a:t>Ping le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rtl="0">
              <a:spcAft>
                <a:spcPts val="100"/>
              </a:spcAft>
              <a:buNone/>
            </a:pPr>
            <a:r>
              <a:rPr lang="fr-FR" sz="1600" dirty="0"/>
              <a:t>Ping peut être utilisé pour tester la configuration interne d'IPv4 ou IPv6 sur l'hôte local. Pour réaliser ce test, nous exécutons la commande </a:t>
            </a:r>
            <a:r>
              <a:rPr lang="fr-FR" sz="1600" b="1" dirty="0" err="1"/>
              <a:t>ping</a:t>
            </a:r>
            <a:r>
              <a:rPr lang="fr-FR" sz="1600" dirty="0"/>
              <a:t> sur l'adresse de </a:t>
            </a:r>
            <a:r>
              <a:rPr lang="fr-FR" sz="1600" dirty="0" err="1"/>
              <a:t>loopback</a:t>
            </a:r>
            <a:r>
              <a:rPr lang="fr-FR" sz="1600" dirty="0"/>
              <a:t> locale </a:t>
            </a:r>
            <a:r>
              <a:rPr lang="fr-FR" sz="1600" dirty="0">
                <a:solidFill>
                  <a:srgbClr val="FF0000"/>
                </a:solidFill>
              </a:rPr>
              <a:t>127.0.0.1 pour l'IPv4 (et ::1 pour l'IPv6).</a:t>
            </a:r>
          </a:p>
          <a:p>
            <a:pPr rtl="0">
              <a:spcAft>
                <a:spcPts val="100"/>
              </a:spcAft>
              <a:buFont typeface="Arial" panose="020B0604020202020204" pitchFamily="34" charset="0"/>
              <a:buChar char="•"/>
            </a:pPr>
            <a:r>
              <a:rPr lang="fr-FR" sz="1600" dirty="0"/>
              <a:t>Une réponse provenant de l'adresse 127.0.0.1 pour l'IPv4 ou ::1 pour l'IPv6 indique </a:t>
            </a:r>
            <a:r>
              <a:rPr lang="fr-FR" sz="1600" dirty="0">
                <a:solidFill>
                  <a:srgbClr val="FF0000"/>
                </a:solidFill>
              </a:rPr>
              <a:t>que le protocole IP est correctement installé sur l'hôte.</a:t>
            </a:r>
          </a:p>
          <a:p>
            <a:pPr rtl="0">
              <a:spcAft>
                <a:spcPts val="100"/>
              </a:spcAft>
              <a:buFont typeface="Arial" panose="020B0604020202020204" pitchFamily="34" charset="0"/>
              <a:buChar char="•"/>
            </a:pPr>
            <a:r>
              <a:rPr lang="fr-FR" sz="1600" dirty="0"/>
              <a:t>Un message d'erreur indique que le TCP/IP n'est pas opérationnel sur l'hôte.</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fr-FR" sz="1600"/>
              <a:t>Tests Ping et Traceroute</a:t>
            </a:r>
            <a:r>
              <a:rPr lang="en-US" altLang="en-US" sz="1600" dirty="0"/>
              <a:t/>
            </a:r>
            <a:br>
              <a:rPr lang="en-US" altLang="en-US" sz="1600" dirty="0"/>
            </a:br>
            <a:r>
              <a:rPr lang="fr-FR"/>
              <a:t>Ping la passerelle par défaut</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rtl="0">
              <a:buNone/>
            </a:pPr>
            <a:r>
              <a:rPr lang="fr-FR"/>
              <a:t>La commande </a:t>
            </a:r>
            <a:r>
              <a:rPr lang="fr-FR" b="1"/>
              <a:t>ping </a:t>
            </a:r>
            <a:r>
              <a:rPr lang="fr-FR"/>
              <a:t>peut être utilisée pour tester la capacité d'un hôte à communiquer sur le réseau local. </a:t>
            </a:r>
          </a:p>
          <a:p>
            <a:pPr marL="0" indent="0" rtl="0">
              <a:buNone/>
            </a:pPr>
            <a:r>
              <a:rPr lang="fr-FR"/>
              <a:t>L'adresse de passerelle par défaut est le plus souvent utilisée car le routeur est normalement toujours opérationnel.</a:t>
            </a:r>
          </a:p>
          <a:p>
            <a:pPr lvl="2" rtl="0">
              <a:buFont typeface="Arial" panose="020B0604020202020204" pitchFamily="34" charset="0"/>
              <a:buChar char="•"/>
            </a:pPr>
            <a:r>
              <a:rPr lang="fr-FR" sz="1500"/>
              <a:t>Un </a:t>
            </a:r>
            <a:r>
              <a:rPr lang="fr-FR" sz="1500" b="1"/>
              <a:t>ping</a:t>
            </a:r>
            <a:r>
              <a:rPr lang="fr-FR" sz="1500"/>
              <a:t> réussi vers la passerelle par défaut indique que l'hôte et l'interface du routeur servant de passerelle par défaut sont tous deux opérationnels sur le réseau local.</a:t>
            </a:r>
          </a:p>
          <a:p>
            <a:pPr lvl="2" rtl="0">
              <a:buFont typeface="Arial" panose="020B0604020202020204" pitchFamily="34" charset="0"/>
              <a:buChar char="•"/>
            </a:pPr>
            <a:r>
              <a:rPr lang="fr-FR" sz="1500"/>
              <a:t>Si l'adresse de passerelle par défaut ne répond pas, un </a:t>
            </a:r>
            <a:r>
              <a:rPr lang="fr-FR" sz="1500" b="1"/>
              <a:t>ping</a:t>
            </a:r>
            <a:r>
              <a:rPr lang="fr-FR" sz="1500"/>
              <a:t> peut être envoyé à l'adresse IP d'un autre hôte sur le réseau local dont on sait qu'il est opérationnel.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Tests Ping et Traceroute</a:t>
            </a:r>
            <a:r>
              <a:rPr lang="en-US" altLang="en-US" sz="1600" dirty="0"/>
              <a:t/>
            </a:r>
            <a:br>
              <a:rPr lang="en-US" altLang="en-US" sz="1600" dirty="0"/>
            </a:br>
            <a:r>
              <a:rPr lang="fr-FR"/>
              <a:t>Ping un hôte distant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rtl="0">
              <a:buNone/>
            </a:pPr>
            <a:r>
              <a:rPr lang="fr-FR" sz="1600"/>
              <a:t>La commande ping peut aussi être utilisée pour tester la capacité d'un hôte local à communiquer sur un interréseau.</a:t>
            </a:r>
          </a:p>
          <a:p>
            <a:pPr marL="0" indent="0" rtl="0">
              <a:buNone/>
            </a:pPr>
            <a:r>
              <a:rPr lang="fr-FR" sz="1600"/>
              <a:t>Un hôte local peut effectuer un ping sur un hôte sur un réseau distant. Un succès d'une requête </a:t>
            </a:r>
            <a:r>
              <a:rPr lang="fr-FR" sz="1600" b="1"/>
              <a:t>ping</a:t>
            </a:r>
            <a:r>
              <a:rPr lang="fr-FR" sz="1600"/>
              <a:t> sur l'interréseau confirme la communication sur le réseau local.</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538883"/>
          </a:xfrm>
          <a:prstGeom prst="rect">
            <a:avLst/>
          </a:prstGeom>
          <a:noFill/>
        </p:spPr>
        <p:txBody>
          <a:bodyPr wrap="square" rtlCol="0">
            <a:spAutoFit/>
          </a:bodyPr>
          <a:lstStyle/>
          <a:p>
            <a:pPr rtl="0"/>
            <a:r>
              <a:rPr lang="fr-FR" sz="1600" b="1" dirty="0">
                <a:solidFill>
                  <a:srgbClr val="FF0000"/>
                </a:solidFill>
              </a:rPr>
              <a:t>Remarque</a:t>
            </a:r>
            <a:r>
              <a:rPr lang="fr-FR" sz="1600" dirty="0">
                <a:solidFill>
                  <a:srgbClr val="FF0000"/>
                </a:solidFill>
              </a:rPr>
              <a:t>: de nombreux administrateurs de réseau limitent ou interdisent l'entrée de messages ICMP ; par conséquent, l'absence de réponse </a:t>
            </a:r>
            <a:r>
              <a:rPr lang="fr-FR" sz="1600" b="1" dirty="0" err="1">
                <a:solidFill>
                  <a:srgbClr val="FF0000"/>
                </a:solidFill>
              </a:rPr>
              <a:t>ping</a:t>
            </a:r>
            <a:r>
              <a:rPr lang="fr-FR" sz="1600" dirty="0">
                <a:solidFill>
                  <a:srgbClr val="FF0000"/>
                </a:solidFill>
              </a:rPr>
              <a:t> pourrait être due à des restrictions de sécurité.</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Tests Ping et Traceroute</a:t>
            </a:r>
            <a:r>
              <a:rPr lang="en-US" altLang="en-US" sz="1600" dirty="0"/>
              <a:t/>
            </a:r>
            <a:br>
              <a:rPr lang="en-US" altLang="en-US" sz="1600" dirty="0"/>
            </a:br>
            <a:r>
              <a:rPr lang="fr-FR"/>
              <a:t>Traceroute – Tester le chemin</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rtl="0">
              <a:buFont typeface="Arial" panose="020B0604020202020204" pitchFamily="34" charset="0"/>
              <a:buChar char="•"/>
            </a:pPr>
            <a:r>
              <a:rPr lang="fr-FR" sz="1600" dirty="0" err="1"/>
              <a:t>Traceroute</a:t>
            </a:r>
            <a:r>
              <a:rPr lang="fr-FR" sz="1600" dirty="0"/>
              <a:t> (</a:t>
            </a:r>
            <a:r>
              <a:rPr lang="fr-FR" sz="1600" b="1" dirty="0" err="1"/>
              <a:t>tracert</a:t>
            </a:r>
            <a:r>
              <a:rPr lang="fr-FR" sz="1600" dirty="0"/>
              <a:t>) est un utilitaire qui est utilisé pour tester le chemin entre deux hôtes et fournir une liste des </a:t>
            </a:r>
            <a:r>
              <a:rPr lang="fr-FR" sz="1600" dirty="0" smtClean="0"/>
              <a:t>sauts </a:t>
            </a:r>
            <a:r>
              <a:rPr lang="fr-FR" sz="1600" dirty="0"/>
              <a:t>qui ont été atteints avec succès le long de ce chemin.</a:t>
            </a:r>
          </a:p>
          <a:p>
            <a:pPr rtl="0">
              <a:buFont typeface="Arial" panose="020B0604020202020204" pitchFamily="34" charset="0"/>
              <a:buChar char="•"/>
            </a:pPr>
            <a:r>
              <a:rPr lang="fr-FR" sz="1600" dirty="0" err="1"/>
              <a:t>Traceroute</a:t>
            </a:r>
            <a:r>
              <a:rPr lang="fr-FR" sz="1600" dirty="0"/>
              <a:t> fournit un temps d'aller-retour pour chaque saut le long du chemin et indique si un saut ne répond pas. Un astérisque (*) indique un paquet perdu ou sans réponse.</a:t>
            </a:r>
          </a:p>
          <a:p>
            <a:pPr rtl="0">
              <a:buFont typeface="Arial" panose="020B0604020202020204" pitchFamily="34" charset="0"/>
              <a:buChar char="•"/>
            </a:pPr>
            <a:r>
              <a:rPr lang="fr-FR" sz="1600" dirty="0"/>
              <a:t>Ces informations peuvent être utilisées pour localiser un routeur problématique dans le trajet ou peuvent indiquer que le routeur est configuré pour ne pas répondre.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pPr rtl="0"/>
            <a:r>
              <a:rPr lang="fr-FR" sz="1600" b="1" dirty="0">
                <a:solidFill>
                  <a:srgbClr val="000000"/>
                </a:solidFill>
              </a:rPr>
              <a:t>Remarque</a:t>
            </a:r>
            <a:r>
              <a:rPr lang="fr-FR" sz="1600" dirty="0">
                <a:solidFill>
                  <a:srgbClr val="000000"/>
                </a:solidFill>
              </a:rPr>
              <a:t>: </a:t>
            </a:r>
            <a:r>
              <a:rPr lang="fr-FR" sz="1600" dirty="0" err="1">
                <a:solidFill>
                  <a:srgbClr val="000000"/>
                </a:solidFill>
              </a:rPr>
              <a:t>Traceroute</a:t>
            </a:r>
            <a:r>
              <a:rPr lang="fr-FR" sz="1600" dirty="0">
                <a:solidFill>
                  <a:srgbClr val="000000"/>
                </a:solidFill>
              </a:rPr>
              <a:t> utilise une fonction du champ TTL en IPv4 et du champ Hop </a:t>
            </a:r>
            <a:r>
              <a:rPr lang="fr-FR" sz="1600" dirty="0" err="1">
                <a:solidFill>
                  <a:srgbClr val="000000"/>
                </a:solidFill>
              </a:rPr>
              <a:t>Limit</a:t>
            </a:r>
            <a:r>
              <a:rPr lang="fr-FR" sz="1600" dirty="0">
                <a:solidFill>
                  <a:srgbClr val="000000"/>
                </a:solidFill>
              </a:rPr>
              <a:t> en IPv6 dans les en-têtes de la couche 3, ainsi que le message ICMP Délai dépassé.</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Tests Ping et Traceroute</a:t>
            </a:r>
            <a:r>
              <a:rPr lang="en-US" altLang="en-US" sz="1600" dirty="0"/>
              <a:t/>
            </a:r>
            <a:br>
              <a:rPr lang="en-US" altLang="en-US" sz="1600" dirty="0"/>
            </a:br>
            <a:r>
              <a:rPr lang="fr-FR"/>
              <a:t>Traceroute – Tester le chemin (suite)</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rtl="0">
              <a:buFont typeface="Arial" panose="020B0604020202020204" pitchFamily="34" charset="0"/>
              <a:buChar char="•"/>
            </a:pPr>
            <a:r>
              <a:rPr lang="fr-FR" sz="1600" dirty="0"/>
              <a:t>Le premier message envoyé par </a:t>
            </a:r>
            <a:r>
              <a:rPr lang="fr-FR" sz="1600" dirty="0" err="1"/>
              <a:t>traceroute</a:t>
            </a:r>
            <a:r>
              <a:rPr lang="fr-FR" sz="1600" dirty="0"/>
              <a:t> aura une valeur de champ TTL de 1. Le TTL s'arrête alors au premier routeur. Ce routeur répond alors par un message ICMPv4 de Délai dépassé. </a:t>
            </a:r>
          </a:p>
          <a:p>
            <a:pPr rtl="0">
              <a:buFont typeface="Arial" panose="020B0604020202020204" pitchFamily="34" charset="0"/>
              <a:buChar char="•"/>
            </a:pPr>
            <a:r>
              <a:rPr lang="fr-FR" sz="1600" dirty="0" err="1"/>
              <a:t>Traceroute</a:t>
            </a:r>
            <a:r>
              <a:rPr lang="fr-FR" sz="1600" dirty="0"/>
              <a:t> incrémente ensuite progressivement le champ TTL (2, 3, 4...) pour chaque séquence de messages. Cela fournit à la trace l'adresse de chaque saut au fur et à mesure que les paquets s'écoulent plus loin sur le chemin. </a:t>
            </a:r>
          </a:p>
          <a:p>
            <a:pPr rtl="0">
              <a:buFont typeface="Arial" panose="020B0604020202020204" pitchFamily="34" charset="0"/>
              <a:buChar char="•"/>
            </a:pPr>
            <a:r>
              <a:rPr lang="fr-FR" sz="1600" dirty="0"/>
              <a:t>Le champ TTL est incrémenté jusqu'à ce que la destination soit atteinte ou jusqu'à une valeur maximale prédéfinie.</a:t>
            </a:r>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rtl="0" eaLnBrk="1" hangingPunct="1"/>
            <a:r>
              <a:rPr lang="fr-FR"/>
              <a:t>Objectifs du Module</a:t>
            </a:r>
          </a:p>
        </p:txBody>
      </p:sp>
      <p:sp>
        <p:nvSpPr>
          <p:cNvPr id="4099" name="Rectangle 34"/>
          <p:cNvSpPr>
            <a:spLocks noGrp="1" noChangeArrowheads="1"/>
          </p:cNvSpPr>
          <p:nvPr>
            <p:ph idx="1"/>
          </p:nvPr>
        </p:nvSpPr>
        <p:spPr>
          <a:xfrm>
            <a:off x="0" y="798944"/>
            <a:ext cx="9006840" cy="669320"/>
          </a:xfrm>
        </p:spPr>
        <p:txBody>
          <a:bodyPr/>
          <a:lstStyle/>
          <a:p>
            <a:pPr marL="188912" lvl="1" indent="0" rtl="0">
              <a:buNone/>
            </a:pPr>
            <a:r>
              <a:rPr lang="fr-FR" sz="1600" b="1" dirty="0"/>
              <a:t>Titre du module</a:t>
            </a:r>
            <a:r>
              <a:rPr lang="fr-FR" sz="1600" dirty="0"/>
              <a:t>: ICMP</a:t>
            </a:r>
          </a:p>
          <a:p>
            <a:pPr marL="188912" lvl="1" indent="0" rtl="0">
              <a:buNone/>
            </a:pPr>
            <a:r>
              <a:rPr lang="fr-FR" sz="1600" b="1" dirty="0">
                <a:solidFill>
                  <a:srgbClr val="FF0000"/>
                </a:solidFill>
              </a:rPr>
              <a:t>Objectif du Module</a:t>
            </a:r>
            <a:r>
              <a:rPr lang="fr-FR" sz="1600" dirty="0">
                <a:solidFill>
                  <a:srgbClr val="FF0000"/>
                </a:solidFill>
              </a:rPr>
              <a:t>: Utiliser divers outils pour tester la connectivité des réseaux.</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rtl="0">
                        <a:lnSpc>
                          <a:spcPct val="107000"/>
                        </a:lnSpc>
                        <a:spcBef>
                          <a:spcPts val="0"/>
                        </a:spcBef>
                        <a:spcAft>
                          <a:spcPts val="0"/>
                        </a:spcAft>
                      </a:pPr>
                      <a:r>
                        <a:rPr lang="fr-FR" sz="1050">
                          <a:effectLst/>
                        </a:rPr>
                        <a:t>Titre du Rubrique</a:t>
                      </a:r>
                    </a:p>
                  </a:txBody>
                  <a:tcPr marL="68580" marR="68580" marT="0" marB="0"/>
                </a:tc>
                <a:tc>
                  <a:txBody>
                    <a:bodyPr/>
                    <a:lstStyle/>
                    <a:p>
                      <a:pPr marL="0" marR="0" rtl="0">
                        <a:lnSpc>
                          <a:spcPct val="107000"/>
                        </a:lnSpc>
                        <a:spcBef>
                          <a:spcPts val="0"/>
                        </a:spcBef>
                        <a:spcAft>
                          <a:spcPts val="0"/>
                        </a:spcAft>
                      </a:pPr>
                      <a:r>
                        <a:rPr lang="fr-FR" sz="1050">
                          <a:effectLst/>
                        </a:rPr>
                        <a:t>Objectif du Rubrique</a:t>
                      </a:r>
                    </a:p>
                  </a:txBody>
                  <a:tcPr marL="68580" marR="68580" marT="0" marB="0"/>
                </a:tc>
                <a:extLst>
                  <a:ext uri="{0D108BD9-81ED-4DB2-BD59-A6C34878D82A}">
                    <a16:rowId xmlns:a16="http://schemas.microsoft.com/office/drawing/2014/main" val="1874061904"/>
                  </a:ext>
                </a:extLst>
              </a:tr>
              <a:tr h="469315">
                <a:tc>
                  <a:txBody>
                    <a:bodyPr/>
                    <a:lstStyle/>
                    <a:p>
                      <a:pPr rtl="0" fontAlgn="ctr"/>
                      <a:r>
                        <a:rPr lang="fr-FR" sz="1050" b="1">
                          <a:effectLst/>
                        </a:rPr>
                        <a:t>Messages ICMP</a:t>
                      </a:r>
                    </a:p>
                  </a:txBody>
                  <a:tcPr marL="47625" marR="47625" marT="47625" marB="47625" anchor="ctr"/>
                </a:tc>
                <a:tc>
                  <a:txBody>
                    <a:bodyPr/>
                    <a:lstStyle/>
                    <a:p>
                      <a:pPr rtl="0" fontAlgn="ctr"/>
                      <a:r>
                        <a:rPr lang="fr-FR" sz="1050" b="0">
                          <a:effectLst/>
                        </a:rPr>
                        <a:t>Expliquer comment le protocole ICMP sert à tester la connectivité du réseau.</a:t>
                      </a:r>
                    </a:p>
                  </a:txBody>
                  <a:tcPr marL="47625" marR="47625" marT="47625" marB="47625" anchor="ctr"/>
                </a:tc>
                <a:extLst>
                  <a:ext uri="{0D108BD9-81ED-4DB2-BD59-A6C34878D82A}">
                    <a16:rowId xmlns:a16="http://schemas.microsoft.com/office/drawing/2014/main" val="1646858405"/>
                  </a:ext>
                </a:extLst>
              </a:tr>
              <a:tr h="584319">
                <a:tc>
                  <a:txBody>
                    <a:bodyPr/>
                    <a:lstStyle/>
                    <a:p>
                      <a:pPr rtl="0" fontAlgn="ctr"/>
                      <a:r>
                        <a:rPr lang="fr-FR" sz="1050" b="1">
                          <a:effectLst/>
                        </a:rPr>
                        <a:t>Tests à l'aide des commandes ping et traceroute</a:t>
                      </a:r>
                    </a:p>
                  </a:txBody>
                  <a:tcPr marL="47625" marR="47625" marT="47625" marB="47625" anchor="ctr"/>
                </a:tc>
                <a:tc>
                  <a:txBody>
                    <a:bodyPr/>
                    <a:lstStyle/>
                    <a:p>
                      <a:pPr rtl="0" fontAlgn="ctr"/>
                      <a:r>
                        <a:rPr lang="fr-FR" sz="1050" b="0">
                          <a:effectLst/>
                        </a:rPr>
                        <a:t>Utiliser les utilitaires Ping et Traceroute pour tester la connectivité du réseau.</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4" name="Content Placeholder 3"/>
          <p:cNvSpPr>
            <a:spLocks noGrp="1"/>
          </p:cNvSpPr>
          <p:nvPr>
            <p:ph idx="1"/>
          </p:nvPr>
        </p:nvSpPr>
        <p:spPr>
          <a:xfrm>
            <a:off x="145357" y="798944"/>
            <a:ext cx="8641196" cy="3539376"/>
          </a:xfrm>
        </p:spPr>
        <p:txBody>
          <a:bodyPr/>
          <a:lstStyle/>
          <a:p>
            <a:pPr rtl="0">
              <a:lnSpc>
                <a:spcPct val="85000"/>
              </a:lnSpc>
              <a:spcBef>
                <a:spcPct val="30000"/>
              </a:spcBef>
              <a:buFont typeface="Arial" panose="020B0604020202020204" pitchFamily="34" charset="0"/>
              <a:buChar char="•"/>
            </a:pPr>
            <a:r>
              <a:rPr lang="fr-FR" sz="1600"/>
              <a:t>L'objectif des messages ICMP est de fournir un retour d'information sur les questions liées au traitement des paquets IP sous certaines conditions.</a:t>
            </a:r>
          </a:p>
          <a:p>
            <a:pPr rtl="0">
              <a:lnSpc>
                <a:spcPct val="85000"/>
              </a:lnSpc>
              <a:spcBef>
                <a:spcPct val="30000"/>
              </a:spcBef>
              <a:buFont typeface="Arial" panose="020B0604020202020204" pitchFamily="34" charset="0"/>
              <a:buChar char="•"/>
            </a:pPr>
            <a:r>
              <a:rPr lang="fr-FR" sz="1600"/>
              <a:t>Les messages ICMP communs à ICMPv4 et ICMPv6 sont les suivants: accessibilité de l'hôte, destination ou service inaccessible et délai dépassée. </a:t>
            </a:r>
          </a:p>
          <a:p>
            <a:pPr rtl="0">
              <a:lnSpc>
                <a:spcPct val="85000"/>
              </a:lnSpc>
              <a:spcBef>
                <a:spcPct val="30000"/>
              </a:spcBef>
              <a:buFont typeface="Arial" panose="020B0604020202020204" pitchFamily="34" charset="0"/>
              <a:buChar char="•"/>
            </a:pPr>
            <a:r>
              <a:rPr lang="fr-FR" sz="1600"/>
              <a:t>Les messages entre un routeur IPv6 et un périphérique IPv6, y compris l'allocation d'adresses dynamique, incluent RS et RA. Les messages entre les périphériques IPv6 incluent la redirection (similaire à IPv4), NS et NA.</a:t>
            </a:r>
          </a:p>
          <a:p>
            <a:pPr rtl="0">
              <a:lnSpc>
                <a:spcPct val="85000"/>
              </a:lnSpc>
              <a:spcBef>
                <a:spcPct val="30000"/>
              </a:spcBef>
              <a:buFont typeface="Arial" panose="020B0604020202020204" pitchFamily="34" charset="0"/>
              <a:buChar char="•"/>
            </a:pPr>
            <a:r>
              <a:rPr lang="fr-FR" sz="1600"/>
              <a:t>Ping (utilisé par IPv4 et IPv6) utilise les messages ICMP de demande d'écho et de réponse d'écho pour tester la connectivité entre les hôtes</a:t>
            </a:r>
          </a:p>
          <a:p>
            <a:pPr rtl="0">
              <a:lnSpc>
                <a:spcPct val="85000"/>
              </a:lnSpc>
              <a:spcBef>
                <a:spcPct val="30000"/>
              </a:spcBef>
              <a:buFont typeface="Arial" panose="020B0604020202020204" pitchFamily="34" charset="0"/>
              <a:buChar char="•"/>
            </a:pPr>
            <a:r>
              <a:rPr lang="fr-FR" sz="1600"/>
              <a:t>Ping peut être utilisé pour tester la configuration interne d'IPv4 ou IPv6 sur l'hôte local. </a:t>
            </a:r>
          </a:p>
          <a:p>
            <a:pPr rtl="0">
              <a:lnSpc>
                <a:spcPct val="85000"/>
              </a:lnSpc>
              <a:spcBef>
                <a:spcPct val="30000"/>
              </a:spcBef>
              <a:buFont typeface="Arial" panose="020B0604020202020204" pitchFamily="34" charset="0"/>
              <a:buChar char="•"/>
            </a:pPr>
            <a:r>
              <a:rPr lang="fr-FR" sz="1600"/>
              <a:t>Traceroute (tracert) génère une liste des sauts qui ont été atteintes avec succès le long du chemin.</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600">
                <a:latin typeface="Arial" charset="0"/>
              </a:rPr>
              <a:t>Module 13 : ICMP</a:t>
            </a:r>
            <a:r>
              <a:rPr lang="en-US" dirty="0">
                <a:latin typeface="Arial" charset="0"/>
              </a:rPr>
              <a:t/>
            </a:r>
            <a:br>
              <a:rPr lang="en-US" dirty="0">
                <a:latin typeface="Arial" charset="0"/>
              </a:rPr>
            </a:br>
            <a:r>
              <a:rPr lang="fr-FR">
                <a:latin typeface="Arial" charset="0"/>
              </a:rPr>
              <a:t>Nouveaux termes/commandes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rtl="0">
              <a:spcBef>
                <a:spcPts val="200"/>
              </a:spcBef>
              <a:spcAft>
                <a:spcPts val="200"/>
              </a:spcAft>
              <a:buFont typeface="Arial" panose="020B0604020202020204" pitchFamily="34" charset="0"/>
              <a:buChar char="•"/>
            </a:pPr>
            <a:r>
              <a:rPr lang="fr-FR">
                <a:solidFill>
                  <a:schemeClr val="tx1"/>
                </a:solidFill>
              </a:rPr>
              <a:t>ICMP</a:t>
            </a:r>
          </a:p>
          <a:p>
            <a:pPr marL="173038" indent="-173038" rtl="0">
              <a:spcBef>
                <a:spcPts val="200"/>
              </a:spcBef>
              <a:spcAft>
                <a:spcPts val="200"/>
              </a:spcAft>
              <a:buFont typeface="Arial" panose="020B0604020202020204" pitchFamily="34" charset="0"/>
              <a:buChar char="•"/>
            </a:pPr>
            <a:r>
              <a:rPr lang="fr-FR">
                <a:solidFill>
                  <a:schemeClr val="tx1"/>
                </a:solidFill>
              </a:rPr>
              <a:t>ICMPv4</a:t>
            </a:r>
          </a:p>
          <a:p>
            <a:pPr marL="173038" indent="-173038" rtl="0">
              <a:spcBef>
                <a:spcPts val="200"/>
              </a:spcBef>
              <a:spcAft>
                <a:spcPts val="200"/>
              </a:spcAft>
              <a:buFont typeface="Arial" panose="020B0604020202020204" pitchFamily="34" charset="0"/>
              <a:buChar char="•"/>
            </a:pPr>
            <a:r>
              <a:rPr lang="fr-FR">
                <a:solidFill>
                  <a:schemeClr val="tx1"/>
                </a:solidFill>
              </a:rPr>
              <a:t>ICMPv6</a:t>
            </a:r>
          </a:p>
          <a:p>
            <a:pPr marL="173038" indent="-173038" rtl="0">
              <a:spcBef>
                <a:spcPts val="200"/>
              </a:spcBef>
              <a:spcAft>
                <a:spcPts val="200"/>
              </a:spcAft>
              <a:buFont typeface="Arial" panose="020B0604020202020204" pitchFamily="34" charset="0"/>
              <a:buChar char="•"/>
            </a:pPr>
            <a:r>
              <a:rPr lang="fr-FR">
                <a:solidFill>
                  <a:schemeClr val="tx1"/>
                </a:solidFill>
              </a:rPr>
              <a:t>ping</a:t>
            </a:r>
          </a:p>
          <a:p>
            <a:pPr marL="173038" indent="-173038" rtl="0">
              <a:spcBef>
                <a:spcPts val="200"/>
              </a:spcBef>
              <a:spcAft>
                <a:spcPts val="200"/>
              </a:spcAft>
              <a:buFont typeface="Arial" panose="020B0604020202020204" pitchFamily="34" charset="0"/>
              <a:buChar char="•"/>
            </a:pPr>
            <a:r>
              <a:rPr lang="fr-FR">
                <a:solidFill>
                  <a:schemeClr val="tx1"/>
                </a:solidFill>
              </a:rPr>
              <a:t>traceroute</a:t>
            </a:r>
          </a:p>
          <a:p>
            <a:pPr marL="173038" indent="-173038" rtl="0">
              <a:spcBef>
                <a:spcPts val="200"/>
              </a:spcBef>
              <a:spcAft>
                <a:spcPts val="200"/>
              </a:spcAft>
              <a:buFont typeface="Arial" panose="020B0604020202020204" pitchFamily="34" charset="0"/>
              <a:buChar char="•"/>
            </a:pPr>
            <a:r>
              <a:rPr lang="fr-FR">
                <a:solidFill>
                  <a:schemeClr val="tx1"/>
                </a:solidFill>
              </a:rPr>
              <a:t>tracert</a:t>
            </a:r>
          </a:p>
          <a:p>
            <a:pPr marL="173038" indent="-173038" rtl="0">
              <a:spcBef>
                <a:spcPts val="200"/>
              </a:spcBef>
              <a:spcAft>
                <a:spcPts val="200"/>
              </a:spcAft>
              <a:buFont typeface="Arial" panose="020B0604020202020204" pitchFamily="34" charset="0"/>
              <a:buChar char="•"/>
            </a:pPr>
            <a:r>
              <a:rPr lang="fr-FR">
                <a:solidFill>
                  <a:schemeClr val="tx1"/>
                </a:solidFill>
              </a:rPr>
              <a:t>Protocole de découverte de réseau Protocol</a:t>
            </a:r>
          </a:p>
          <a:p>
            <a:pPr marL="173038" indent="-173038" rtl="0">
              <a:spcBef>
                <a:spcPts val="200"/>
              </a:spcBef>
              <a:spcAft>
                <a:spcPts val="200"/>
              </a:spcAft>
              <a:buFont typeface="Arial" panose="020B0604020202020204" pitchFamily="34" charset="0"/>
              <a:buChar char="•"/>
            </a:pPr>
            <a:r>
              <a:rPr lang="fr-FR">
                <a:solidFill>
                  <a:schemeClr val="tx1"/>
                </a:solidFill>
              </a:rPr>
              <a:t>Sollicitation de routeur (RS)</a:t>
            </a:r>
          </a:p>
          <a:p>
            <a:pPr marL="173038" indent="-173038" rtl="0">
              <a:spcBef>
                <a:spcPts val="200"/>
              </a:spcBef>
              <a:spcAft>
                <a:spcPts val="200"/>
              </a:spcAft>
              <a:buFont typeface="Arial" panose="020B0604020202020204" pitchFamily="34" charset="0"/>
              <a:buChar char="•"/>
            </a:pPr>
            <a:r>
              <a:rPr lang="fr-FR">
                <a:solidFill>
                  <a:schemeClr val="tx1"/>
                </a:solidFill>
              </a:rPr>
              <a:t>Annonce de routeur (RA)</a:t>
            </a:r>
          </a:p>
          <a:p>
            <a:pPr marL="173038" indent="-173038" rtl="0">
              <a:spcBef>
                <a:spcPts val="200"/>
              </a:spcBef>
              <a:spcAft>
                <a:spcPts val="200"/>
              </a:spcAft>
              <a:buFont typeface="Arial" panose="020B0604020202020204" pitchFamily="34" charset="0"/>
              <a:buChar char="•"/>
            </a:pPr>
            <a:r>
              <a:rPr lang="fr-FR">
                <a:solidFill>
                  <a:schemeClr val="tx1"/>
                </a:solidFill>
              </a:rPr>
              <a:t>Sollicitation de voisin</a:t>
            </a:r>
          </a:p>
          <a:p>
            <a:pPr marL="173038" indent="-173038" rtl="0">
              <a:spcBef>
                <a:spcPts val="200"/>
              </a:spcBef>
              <a:spcAft>
                <a:spcPts val="200"/>
              </a:spcAft>
              <a:buFont typeface="Arial" panose="020B0604020202020204" pitchFamily="34" charset="0"/>
              <a:buChar char="•"/>
            </a:pPr>
            <a:r>
              <a:rPr lang="fr-FR">
                <a:solidFill>
                  <a:schemeClr val="tx1"/>
                </a:solidFill>
              </a:rPr>
              <a:t>Messages d'annonce de voisin</a:t>
            </a:r>
          </a:p>
          <a:p>
            <a:pPr marL="173038" indent="-173038" rtl="0">
              <a:spcBef>
                <a:spcPts val="200"/>
              </a:spcBef>
              <a:spcAft>
                <a:spcPts val="200"/>
              </a:spcAft>
              <a:buFont typeface="Arial" panose="020B0604020202020204" pitchFamily="34" charset="0"/>
              <a:buChar char="•"/>
            </a:pPr>
            <a:r>
              <a:rPr lang="fr-FR">
                <a:solidFill>
                  <a:schemeClr val="tx1"/>
                </a:solidFill>
              </a:rPr>
              <a:t>Durée de vie</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14: Couche de transport</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394260544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4"/>
            <a:ext cx="9144000" cy="605390"/>
          </a:xfrm>
        </p:spPr>
        <p:txBody>
          <a:bodyPr/>
          <a:lstStyle/>
          <a:p>
            <a:pPr rtl="0" eaLnBrk="1" hangingPunct="1"/>
            <a:r>
              <a:rPr lang="fr-FR"/>
              <a:t>Objectifs du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Couche de transport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lvl="0" defTabSz="914400" rtl="0" eaLnBrk="0" hangingPunct="0"/>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L'objectif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a:t>
            </a:r>
            <a:r>
              <a:rPr lang="fr-FR" sz="1600"/>
              <a:t>Comparer les opérations des protocoles de la La couche de transport dans la prise en charge de la communication de bout en bout.</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nvPr>
        </p:nvGraphicFramePr>
        <p:xfrm>
          <a:off x="575036" y="1724001"/>
          <a:ext cx="8276733" cy="3129534"/>
        </p:xfrm>
        <a:graphic>
          <a:graphicData uri="http://schemas.openxmlformats.org/drawingml/2006/table">
            <a:tbl>
              <a:tblPr firstRow="1" firstCol="1" bandRow="1">
                <a:tableStyleId>{5C22544A-7EE6-4342-B048-85BDC9FD1C3A}</a:tableStyleId>
              </a:tblPr>
              <a:tblGrid>
                <a:gridCol w="2745245">
                  <a:extLst>
                    <a:ext uri="{9D8B030D-6E8A-4147-A177-3AD203B41FA5}">
                      <a16:colId xmlns:a16="http://schemas.microsoft.com/office/drawing/2014/main" val="1523797708"/>
                    </a:ext>
                  </a:extLst>
                </a:gridCol>
                <a:gridCol w="5531488">
                  <a:extLst>
                    <a:ext uri="{9D8B030D-6E8A-4147-A177-3AD203B41FA5}">
                      <a16:colId xmlns:a16="http://schemas.microsoft.com/office/drawing/2014/main" val="2750207184"/>
                    </a:ext>
                  </a:extLst>
                </a:gridCol>
              </a:tblGrid>
              <a:tr h="219518">
                <a:tc>
                  <a:txBody>
                    <a:bodyPr/>
                    <a:lstStyle/>
                    <a:p>
                      <a:pPr marL="0" marR="0" algn="l" rtl="0">
                        <a:lnSpc>
                          <a:spcPct val="107000"/>
                        </a:lnSpc>
                        <a:spcBef>
                          <a:spcPts val="0"/>
                        </a:spcBef>
                        <a:spcAft>
                          <a:spcPts val="0"/>
                        </a:spcAft>
                      </a:pPr>
                      <a:r>
                        <a:rPr lang="fr-FR" sz="1200">
                          <a:effectLst/>
                        </a:rPr>
                        <a:t>Titre du rubrique</a:t>
                      </a:r>
                    </a:p>
                  </a:txBody>
                  <a:tcPr marL="68580" marR="68580" marT="0" marB="0"/>
                </a:tc>
                <a:tc>
                  <a:txBody>
                    <a:bodyPr/>
                    <a:lstStyle/>
                    <a:p>
                      <a:pPr marL="0" marR="0" algn="l"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544489">
                <a:tc>
                  <a:txBody>
                    <a:bodyPr/>
                    <a:lstStyle/>
                    <a:p>
                      <a:pPr marL="0" marR="0" algn="l" rtl="0">
                        <a:lnSpc>
                          <a:spcPct val="107000"/>
                        </a:lnSpc>
                        <a:spcBef>
                          <a:spcPts val="0"/>
                        </a:spcBef>
                        <a:spcAft>
                          <a:spcPts val="0"/>
                        </a:spcAft>
                      </a:pPr>
                      <a:r>
                        <a:rPr lang="fr-FR" sz="1200">
                          <a:effectLst/>
                        </a:rPr>
                        <a:t>Transport des données</a:t>
                      </a:r>
                    </a:p>
                  </a:txBody>
                  <a:tcPr marL="68580" marR="68580" marT="0" marB="0"/>
                </a:tc>
                <a:tc>
                  <a:txBody>
                    <a:bodyPr/>
                    <a:lstStyle/>
                    <a:p>
                      <a:pPr marL="0" marR="0" algn="l" rtl="0">
                        <a:lnSpc>
                          <a:spcPct val="107000"/>
                        </a:lnSpc>
                        <a:spcBef>
                          <a:spcPts val="0"/>
                        </a:spcBef>
                        <a:spcAft>
                          <a:spcPts val="0"/>
                        </a:spcAft>
                      </a:pPr>
                      <a:r>
                        <a:rPr lang="fr-FR" sz="1200">
                          <a:solidFill>
                            <a:srgbClr val="080808"/>
                          </a:solidFill>
                          <a:effectLst/>
                          <a:latin typeface="+mn-lt"/>
                          <a:ea typeface="Calibri" panose="020F0502020204030204" pitchFamily="34" charset="0"/>
                          <a:cs typeface="Times New Roman" panose="02020603050405020304" pitchFamily="18" charset="0"/>
                        </a:rPr>
                        <a:t>Expliquer le rôle de la couche de transport dans la gestion du transport des données dans une communication de bout en bout.</a:t>
                      </a:r>
                    </a:p>
                  </a:txBody>
                  <a:tcPr marL="68580" marR="68580" marT="0" marB="0"/>
                </a:tc>
                <a:extLst>
                  <a:ext uri="{0D108BD9-81ED-4DB2-BD59-A6C34878D82A}">
                    <a16:rowId xmlns:a16="http://schemas.microsoft.com/office/drawing/2014/main" val="1646858405"/>
                  </a:ext>
                </a:extLst>
              </a:tr>
              <a:tr h="362611">
                <a:tc>
                  <a:txBody>
                    <a:bodyPr/>
                    <a:lstStyle/>
                    <a:p>
                      <a:pPr marL="0" marR="0" algn="l" rtl="0">
                        <a:lnSpc>
                          <a:spcPct val="107000"/>
                        </a:lnSpc>
                        <a:spcBef>
                          <a:spcPts val="0"/>
                        </a:spcBef>
                        <a:spcAft>
                          <a:spcPts val="0"/>
                        </a:spcAft>
                      </a:pPr>
                      <a:r>
                        <a:rPr lang="fr-FR" sz="1200">
                          <a:effectLst/>
                        </a:rPr>
                        <a:t>Présentation du protocole TCP</a:t>
                      </a:r>
                    </a:p>
                  </a:txBody>
                  <a:tcPr marL="68580" marR="68580" marT="0" marB="0"/>
                </a:tc>
                <a:tc>
                  <a:txBody>
                    <a:bodyPr/>
                    <a:lstStyle/>
                    <a:p>
                      <a:pPr marL="0" marR="0" algn="l" rtl="0">
                        <a:lnSpc>
                          <a:spcPct val="107000"/>
                        </a:lnSpc>
                        <a:spcBef>
                          <a:spcPts val="0"/>
                        </a:spcBef>
                        <a:spcAft>
                          <a:spcPts val="0"/>
                        </a:spcAft>
                      </a:pPr>
                      <a:r>
                        <a:rPr lang="fr-FR" sz="1200">
                          <a:solidFill>
                            <a:srgbClr val="080808"/>
                          </a:solidFill>
                          <a:effectLst/>
                        </a:rPr>
                        <a:t>Expliquer les caractéristiques du TCP.</a:t>
                      </a:r>
                    </a:p>
                  </a:txBody>
                  <a:tcPr marL="68580" marR="68580" marT="0" marB="0"/>
                </a:tc>
                <a:extLst>
                  <a:ext uri="{0D108BD9-81ED-4DB2-BD59-A6C34878D82A}">
                    <a16:rowId xmlns:a16="http://schemas.microsoft.com/office/drawing/2014/main" val="1435904258"/>
                  </a:ext>
                </a:extLst>
              </a:tr>
              <a:tr h="193382">
                <a:tc>
                  <a:txBody>
                    <a:bodyPr/>
                    <a:lstStyle/>
                    <a:p>
                      <a:pPr marL="0" marR="0" algn="l" rtl="0">
                        <a:lnSpc>
                          <a:spcPct val="107000"/>
                        </a:lnSpc>
                        <a:spcBef>
                          <a:spcPts val="0"/>
                        </a:spcBef>
                        <a:spcAft>
                          <a:spcPts val="0"/>
                        </a:spcAft>
                      </a:pPr>
                      <a:r>
                        <a:rPr lang="fr-FR" sz="1200">
                          <a:effectLst/>
                        </a:rPr>
                        <a:t>Présentation du protocole UDP</a:t>
                      </a:r>
                    </a:p>
                  </a:txBody>
                  <a:tcPr marL="68580" marR="68580" marT="0" marB="0"/>
                </a:tc>
                <a:tc>
                  <a:txBody>
                    <a:bodyPr/>
                    <a:lstStyle/>
                    <a:p>
                      <a:pPr marL="0" marR="0" algn="l" rtl="0">
                        <a:lnSpc>
                          <a:spcPct val="107000"/>
                        </a:lnSpc>
                        <a:spcBef>
                          <a:spcPts val="0"/>
                        </a:spcBef>
                        <a:spcAft>
                          <a:spcPts val="0"/>
                        </a:spcAft>
                      </a:pPr>
                      <a:r>
                        <a:rPr lang="fr-FR" sz="1200">
                          <a:solidFill>
                            <a:srgbClr val="080808"/>
                          </a:solidFill>
                          <a:effectLst/>
                          <a:latin typeface="+mn-lt"/>
                          <a:ea typeface="Calibri" panose="020F0502020204030204" pitchFamily="34" charset="0"/>
                          <a:cs typeface="Times New Roman" panose="02020603050405020304" pitchFamily="18" charset="0"/>
                        </a:rPr>
                        <a:t>Expliquer les caractéristiques de l'UDP.</a:t>
                      </a:r>
                    </a:p>
                  </a:txBody>
                  <a:tcPr marL="68580" marR="68580" marT="0" marB="0"/>
                </a:tc>
                <a:extLst>
                  <a:ext uri="{0D108BD9-81ED-4DB2-BD59-A6C34878D82A}">
                    <a16:rowId xmlns:a16="http://schemas.microsoft.com/office/drawing/2014/main" val="131737215"/>
                  </a:ext>
                </a:extLst>
              </a:tr>
              <a:tr h="215562">
                <a:tc>
                  <a:txBody>
                    <a:bodyPr/>
                    <a:lstStyle/>
                    <a:p>
                      <a:pPr marL="0" marR="0" algn="l" rtl="0">
                        <a:lnSpc>
                          <a:spcPct val="107000"/>
                        </a:lnSpc>
                        <a:spcBef>
                          <a:spcPts val="0"/>
                        </a:spcBef>
                        <a:spcAft>
                          <a:spcPts val="0"/>
                        </a:spcAft>
                      </a:pPr>
                      <a:r>
                        <a:rPr lang="fr-FR" sz="1200">
                          <a:effectLst/>
                        </a:rPr>
                        <a:t>Numéros de port</a:t>
                      </a:r>
                    </a:p>
                  </a:txBody>
                  <a:tcPr marL="68580" marR="68580" marT="0" marB="0"/>
                </a:tc>
                <a:tc>
                  <a:txBody>
                    <a:bodyPr/>
                    <a:lstStyle/>
                    <a:p>
                      <a:pPr marL="0" marR="0" algn="l" rtl="0">
                        <a:lnSpc>
                          <a:spcPct val="107000"/>
                        </a:lnSpc>
                        <a:spcBef>
                          <a:spcPts val="0"/>
                        </a:spcBef>
                        <a:spcAft>
                          <a:spcPts val="0"/>
                        </a:spcAft>
                      </a:pPr>
                      <a:r>
                        <a:rPr lang="fr-FR" sz="1200" b="0" i="0" kern="1200">
                          <a:solidFill>
                            <a:srgbClr val="080808"/>
                          </a:solidFill>
                          <a:effectLst/>
                          <a:latin typeface="+mn-lt"/>
                          <a:ea typeface="+mn-ea"/>
                          <a:cs typeface="+mn-cs"/>
                        </a:rPr>
                        <a:t>Expliquer comment TCP et UDP utilisent les numéros de port.</a:t>
                      </a:r>
                    </a:p>
                  </a:txBody>
                  <a:tcPr marL="68580" marR="68580" marT="0" marB="0"/>
                </a:tc>
                <a:extLst>
                  <a:ext uri="{0D108BD9-81ED-4DB2-BD59-A6C34878D82A}">
                    <a16:rowId xmlns:a16="http://schemas.microsoft.com/office/drawing/2014/main" val="3818444524"/>
                  </a:ext>
                </a:extLst>
              </a:tr>
              <a:tr h="580536">
                <a:tc>
                  <a:txBody>
                    <a:bodyPr/>
                    <a:lstStyle/>
                    <a:p>
                      <a:pPr marL="0" marR="0" algn="l" rtl="0">
                        <a:lnSpc>
                          <a:spcPct val="107000"/>
                        </a:lnSpc>
                        <a:spcBef>
                          <a:spcPts val="0"/>
                        </a:spcBef>
                        <a:spcAft>
                          <a:spcPts val="0"/>
                        </a:spcAft>
                      </a:pPr>
                      <a:r>
                        <a:rPr lang="fr-FR" sz="1200">
                          <a:effectLst/>
                        </a:rPr>
                        <a:t>Processus de communication TCP</a:t>
                      </a:r>
                    </a:p>
                  </a:txBody>
                  <a:tcPr marL="68580" marR="68580" marT="0" marB="0"/>
                </a:tc>
                <a:tc>
                  <a:txBody>
                    <a:bodyPr/>
                    <a:lstStyle/>
                    <a:p>
                      <a:pPr marL="0" marR="0" algn="l" rtl="0">
                        <a:lnSpc>
                          <a:spcPct val="107000"/>
                        </a:lnSpc>
                        <a:spcBef>
                          <a:spcPts val="0"/>
                        </a:spcBef>
                        <a:spcAft>
                          <a:spcPts val="0"/>
                        </a:spcAft>
                      </a:pPr>
                      <a:r>
                        <a:rPr lang="fr-FR" sz="1200" b="0" i="0" kern="1200">
                          <a:solidFill>
                            <a:srgbClr val="080808"/>
                          </a:solidFill>
                          <a:effectLst/>
                          <a:latin typeface="+mn-lt"/>
                          <a:ea typeface="+mn-ea"/>
                          <a:cs typeface="+mn-cs"/>
                        </a:rPr>
                        <a:t>Expliquer comment les processus d'établissement et d'interruption de session TCP garantissent la fiabilité des communications.</a:t>
                      </a:r>
                    </a:p>
                  </a:txBody>
                  <a:tcPr marL="68580" marR="68580" marT="0" marB="0"/>
                </a:tc>
                <a:extLst>
                  <a:ext uri="{0D108BD9-81ED-4DB2-BD59-A6C34878D82A}">
                    <a16:rowId xmlns:a16="http://schemas.microsoft.com/office/drawing/2014/main" val="1846877670"/>
                  </a:ext>
                </a:extLst>
              </a:tr>
              <a:tr h="362611">
                <a:tc>
                  <a:txBody>
                    <a:bodyPr/>
                    <a:lstStyle/>
                    <a:p>
                      <a:pPr marL="0" marR="0" algn="l" rtl="0">
                        <a:lnSpc>
                          <a:spcPct val="107000"/>
                        </a:lnSpc>
                        <a:spcBef>
                          <a:spcPts val="0"/>
                        </a:spcBef>
                        <a:spcAft>
                          <a:spcPts val="0"/>
                        </a:spcAft>
                      </a:pPr>
                      <a:r>
                        <a:rPr lang="fr-FR" sz="1200">
                          <a:effectLst/>
                        </a:rPr>
                        <a:t>Fiabilité et contrôle des flux</a:t>
                      </a:r>
                    </a:p>
                  </a:txBody>
                  <a:tcPr marL="68580" marR="68580" marT="0" marB="0"/>
                </a:tc>
                <a:tc>
                  <a:txBody>
                    <a:bodyPr/>
                    <a:lstStyle/>
                    <a:p>
                      <a:pPr marL="0" marR="0" algn="l" rtl="0">
                        <a:lnSpc>
                          <a:spcPct val="107000"/>
                        </a:lnSpc>
                        <a:spcBef>
                          <a:spcPts val="0"/>
                        </a:spcBef>
                        <a:spcAft>
                          <a:spcPts val="0"/>
                        </a:spcAft>
                      </a:pPr>
                      <a:r>
                        <a:rPr lang="fr-FR" sz="1200" b="0" i="0" kern="1200">
                          <a:solidFill>
                            <a:srgbClr val="080808"/>
                          </a:solidFill>
                          <a:effectLst/>
                          <a:latin typeface="+mn-lt"/>
                          <a:ea typeface="+mn-ea"/>
                          <a:cs typeface="+mn-cs"/>
                        </a:rPr>
                        <a:t>Expliquer comment les unités de données de protocole TCP sont transmises et comment leur réception est confirmée pour garantir l'acheminement des données.</a:t>
                      </a:r>
                    </a:p>
                  </a:txBody>
                  <a:tcPr marL="68580" marR="68580" marT="0" marB="0"/>
                </a:tc>
                <a:extLst>
                  <a:ext uri="{0D108BD9-81ED-4DB2-BD59-A6C34878D82A}">
                    <a16:rowId xmlns:a16="http://schemas.microsoft.com/office/drawing/2014/main" val="1886050846"/>
                  </a:ext>
                </a:extLst>
              </a:tr>
              <a:tr h="391998">
                <a:tc>
                  <a:txBody>
                    <a:bodyPr/>
                    <a:lstStyle/>
                    <a:p>
                      <a:pPr marL="0" marR="0" algn="l" rtl="0">
                        <a:lnSpc>
                          <a:spcPct val="107000"/>
                        </a:lnSpc>
                        <a:spcBef>
                          <a:spcPts val="0"/>
                        </a:spcBef>
                        <a:spcAft>
                          <a:spcPts val="0"/>
                        </a:spcAft>
                      </a:pPr>
                      <a:r>
                        <a:rPr lang="fr-FR" sz="1100">
                          <a:effectLst/>
                          <a:latin typeface="Arial" panose="020B0604020202020204" pitchFamily="34" charset="0"/>
                          <a:ea typeface="Calibri" panose="020F0502020204030204" pitchFamily="34" charset="0"/>
                          <a:cs typeface="Arial" panose="020B0604020202020204" pitchFamily="34" charset="0"/>
                        </a:rPr>
                        <a:t>Communication UDP</a:t>
                      </a:r>
                    </a:p>
                  </a:txBody>
                  <a:tcPr marL="68580" marR="68580" marT="0" marB="0"/>
                </a:tc>
                <a:tc>
                  <a:txBody>
                    <a:bodyPr/>
                    <a:lstStyle/>
                    <a:p>
                      <a:pPr marL="0" marR="0" algn="l" rtl="0">
                        <a:lnSpc>
                          <a:spcPct val="107000"/>
                        </a:lnSpc>
                        <a:spcBef>
                          <a:spcPts val="0"/>
                        </a:spcBef>
                        <a:spcAft>
                          <a:spcPts val="0"/>
                        </a:spcAft>
                      </a:pPr>
                      <a:r>
                        <a:rPr lang="fr-FR" sz="1200" b="0" i="0" kern="1200" dirty="0">
                          <a:solidFill>
                            <a:srgbClr val="080808"/>
                          </a:solidFill>
                          <a:effectLst/>
                          <a:latin typeface="+mn-lt"/>
                          <a:ea typeface="+mn-ea"/>
                          <a:cs typeface="+mn-cs"/>
                        </a:rPr>
                        <a:t>Comparer les opérations des protocoles de la </a:t>
                      </a:r>
                      <a:r>
                        <a:rPr lang="fr-FR" sz="1200" b="0" i="0" kern="1200" dirty="0" err="1">
                          <a:solidFill>
                            <a:srgbClr val="080808"/>
                          </a:solidFill>
                          <a:effectLst/>
                          <a:latin typeface="+mn-lt"/>
                          <a:ea typeface="+mn-ea"/>
                          <a:cs typeface="+mn-cs"/>
                        </a:rPr>
                        <a:t>La</a:t>
                      </a:r>
                      <a:r>
                        <a:rPr lang="fr-FR" sz="1200" b="0" i="0" kern="1200" dirty="0">
                          <a:solidFill>
                            <a:srgbClr val="080808"/>
                          </a:solidFill>
                          <a:effectLst/>
                          <a:latin typeface="+mn-lt"/>
                          <a:ea typeface="+mn-ea"/>
                          <a:cs typeface="+mn-cs"/>
                        </a:rPr>
                        <a:t> couche de transport dans la prise en charge de la communication de bout en bout</a:t>
                      </a:r>
                      <a:r>
                        <a:rPr lang="fr-FR" sz="1400" b="0" i="0" kern="1200" dirty="0">
                          <a:solidFill>
                            <a:srgbClr val="080808"/>
                          </a:solidFill>
                          <a:effectLst/>
                          <a:latin typeface="+mn-lt"/>
                          <a:ea typeface="+mn-ea"/>
                          <a:cs typeface="+mn-cs"/>
                        </a:rPr>
                        <a:t>.</a:t>
                      </a:r>
                    </a:p>
                  </a:txBody>
                  <a:tcPr marL="68580" marR="68580" marT="0" marB="0"/>
                </a:tc>
                <a:extLst>
                  <a:ext uri="{0D108BD9-81ED-4DB2-BD59-A6C34878D82A}">
                    <a16:rowId xmlns:a16="http://schemas.microsoft.com/office/drawing/2014/main" val="917870198"/>
                  </a:ext>
                </a:extLst>
              </a:tr>
            </a:tbl>
          </a:graphicData>
        </a:graphic>
      </p:graphicFrame>
    </p:spTree>
    <p:custDataLst>
      <p:tags r:id="rId1"/>
    </p:custDataLst>
    <p:extLst>
      <p:ext uri="{BB962C8B-B14F-4D97-AF65-F5344CB8AC3E}">
        <p14:creationId xmlns:p14="http://schemas.microsoft.com/office/powerpoint/2010/main" val="208645714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14.1 Transport des données</a:t>
            </a:r>
          </a:p>
        </p:txBody>
      </p:sp>
    </p:spTree>
    <p:custDataLst>
      <p:tags r:id="rId1"/>
    </p:custDataLst>
    <p:extLst>
      <p:ext uri="{BB962C8B-B14F-4D97-AF65-F5344CB8AC3E}">
        <p14:creationId xmlns:p14="http://schemas.microsoft.com/office/powerpoint/2010/main" val="393620875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Transport des données</a:t>
            </a:r>
            <a:r>
              <a:rPr lang="en-US" dirty="0"/>
              <a:t/>
            </a:r>
            <a:br>
              <a:rPr lang="en-US" dirty="0"/>
            </a:br>
            <a:r>
              <a:rPr lang="fr-FR" sz="2400"/>
              <a:t>Rôle de la couche transport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60219" y="855418"/>
            <a:ext cx="3602182" cy="3559563"/>
          </a:xfrm>
        </p:spPr>
        <p:txBody>
          <a:bodyPr/>
          <a:lstStyle/>
          <a:p>
            <a:pPr marL="0" indent="0" algn="l" rtl="0"/>
            <a:r>
              <a:rPr lang="fr-FR" sz="1800" dirty="0">
                <a:solidFill>
                  <a:srgbClr val="000000"/>
                </a:solidFill>
              </a:rPr>
              <a:t>La couche de transport est:</a:t>
            </a:r>
          </a:p>
          <a:p>
            <a:pPr marL="285750" indent="-285750" algn="l" rtl="0">
              <a:buFont typeface="Arial" panose="020B0604020202020204" pitchFamily="34" charset="0"/>
              <a:buChar char="•"/>
            </a:pPr>
            <a:r>
              <a:rPr lang="fr-FR" sz="1800" dirty="0" smtClean="0">
                <a:solidFill>
                  <a:srgbClr val="000000"/>
                </a:solidFill>
              </a:rPr>
              <a:t>1-Responsable </a:t>
            </a:r>
            <a:r>
              <a:rPr lang="fr-FR" sz="1800" dirty="0">
                <a:solidFill>
                  <a:srgbClr val="000000"/>
                </a:solidFill>
              </a:rPr>
              <a:t>des communications logiques entre </a:t>
            </a:r>
            <a:r>
              <a:rPr lang="fr-FR" sz="1800" dirty="0">
                <a:solidFill>
                  <a:srgbClr val="FF0000"/>
                </a:solidFill>
              </a:rPr>
              <a:t>les applications </a:t>
            </a:r>
            <a:r>
              <a:rPr lang="fr-FR" sz="1800" dirty="0">
                <a:solidFill>
                  <a:srgbClr val="000000"/>
                </a:solidFill>
              </a:rPr>
              <a:t>exécutées sur différents hôtes.</a:t>
            </a:r>
          </a:p>
          <a:p>
            <a:pPr marL="342900" indent="-342900" algn="l" rtl="0">
              <a:buFont typeface="Arial" panose="020B0604020202020204" pitchFamily="34" charset="0"/>
              <a:buChar char="•"/>
            </a:pPr>
            <a:r>
              <a:rPr lang="fr-FR" sz="1800" dirty="0" smtClean="0">
                <a:solidFill>
                  <a:srgbClr val="000000"/>
                </a:solidFill>
              </a:rPr>
              <a:t>2-La </a:t>
            </a:r>
            <a:r>
              <a:rPr lang="fr-FR" sz="1800" dirty="0">
                <a:solidFill>
                  <a:srgbClr val="000000"/>
                </a:solidFill>
              </a:rPr>
              <a:t>liaison entre la couche d'application et les couches inférieures qui sont responsables de la transmission du réseau.</a:t>
            </a:r>
          </a:p>
          <a:p>
            <a:pPr marL="0" indent="0" algn="l"/>
            <a:endParaRPr lang="en-US" sz="18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303A6BBB-1052-C741-BFA6-942405352A31}"/>
              </a:ext>
            </a:extLst>
          </p:cNvPr>
          <p:cNvPicPr>
            <a:picLocks noChangeAspect="1"/>
          </p:cNvPicPr>
          <p:nvPr/>
        </p:nvPicPr>
        <p:blipFill>
          <a:blip r:embed="rId3"/>
          <a:stretch>
            <a:fillRect/>
          </a:stretch>
        </p:blipFill>
        <p:spPr>
          <a:xfrm>
            <a:off x="4304804" y="855418"/>
            <a:ext cx="4478977" cy="3559564"/>
          </a:xfrm>
          <a:prstGeom prst="rect">
            <a:avLst/>
          </a:prstGeom>
        </p:spPr>
      </p:pic>
    </p:spTree>
    <p:extLst>
      <p:ext uri="{BB962C8B-B14F-4D97-AF65-F5344CB8AC3E}">
        <p14:creationId xmlns:p14="http://schemas.microsoft.com/office/powerpoint/2010/main" val="28856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Transport des données</a:t>
            </a:r>
            <a:r>
              <a:rPr lang="en-US" dirty="0"/>
              <a:t/>
            </a:r>
            <a:br>
              <a:rPr lang="en-US" dirty="0"/>
            </a:br>
            <a:r>
              <a:rPr lang="fr-FR" sz="2400"/>
              <a:t>Responsabilités de la La couche de transport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6817" y="801278"/>
            <a:ext cx="3770722" cy="3864990"/>
          </a:xfrm>
        </p:spPr>
        <p:txBody>
          <a:bodyPr/>
          <a:lstStyle/>
          <a:p>
            <a:pPr marL="0" indent="0" algn="l" rtl="0"/>
            <a:r>
              <a:rPr lang="fr-FR" sz="1600" dirty="0">
                <a:solidFill>
                  <a:srgbClr val="000000"/>
                </a:solidFill>
              </a:rPr>
              <a:t>La couche de transport a les responsabilités suivantes:</a:t>
            </a:r>
          </a:p>
          <a:p>
            <a:pPr marL="342900" indent="-342900" algn="l" rtl="0">
              <a:buFont typeface="Arial" panose="020B0604020202020204" pitchFamily="34" charset="0"/>
              <a:buChar char="•"/>
            </a:pPr>
            <a:r>
              <a:rPr lang="fr-FR" sz="1600" dirty="0" smtClean="0">
                <a:solidFill>
                  <a:srgbClr val="000000"/>
                </a:solidFill>
              </a:rPr>
              <a:t>Segmentation </a:t>
            </a:r>
            <a:r>
              <a:rPr lang="fr-FR" sz="1600" dirty="0">
                <a:solidFill>
                  <a:srgbClr val="000000"/>
                </a:solidFill>
              </a:rPr>
              <a:t>des données et reconstitution des </a:t>
            </a:r>
            <a:r>
              <a:rPr lang="fr-FR" sz="1600" dirty="0" smtClean="0">
                <a:solidFill>
                  <a:srgbClr val="000000"/>
                </a:solidFill>
              </a:rPr>
              <a:t>segments</a:t>
            </a:r>
          </a:p>
          <a:p>
            <a:pPr marL="342900" indent="-342900" algn="l" rtl="0">
              <a:buFont typeface="Arial" panose="020B0604020202020204" pitchFamily="34" charset="0"/>
              <a:buChar char="•"/>
            </a:pPr>
            <a:r>
              <a:rPr lang="fr-FR" sz="1600" dirty="0" smtClean="0">
                <a:solidFill>
                  <a:srgbClr val="000000"/>
                </a:solidFill>
              </a:rPr>
              <a:t>Ajouter </a:t>
            </a:r>
            <a:r>
              <a:rPr lang="fr-FR" sz="1600" dirty="0">
                <a:solidFill>
                  <a:srgbClr val="000000"/>
                </a:solidFill>
              </a:rPr>
              <a:t>les informations </a:t>
            </a:r>
            <a:r>
              <a:rPr lang="fr-FR" sz="1600" dirty="0" smtClean="0">
                <a:solidFill>
                  <a:srgbClr val="000000"/>
                </a:solidFill>
              </a:rPr>
              <a:t>d'en-tête</a:t>
            </a:r>
          </a:p>
          <a:p>
            <a:pPr marL="342900" indent="-342900" algn="l" rtl="0">
              <a:buFont typeface="Arial" panose="020B0604020202020204" pitchFamily="34" charset="0"/>
              <a:buChar char="•"/>
            </a:pPr>
            <a:r>
              <a:rPr lang="fr-FR" sz="1600" dirty="0" smtClean="0">
                <a:solidFill>
                  <a:srgbClr val="000000"/>
                </a:solidFill>
              </a:rPr>
              <a:t>Identifier</a:t>
            </a:r>
            <a:r>
              <a:rPr lang="fr-FR" sz="1600" dirty="0">
                <a:solidFill>
                  <a:srgbClr val="000000"/>
                </a:solidFill>
              </a:rPr>
              <a:t>, séparer et gérer plusieurs </a:t>
            </a:r>
            <a:r>
              <a:rPr lang="fr-FR" sz="1600" dirty="0" smtClean="0">
                <a:solidFill>
                  <a:srgbClr val="000000"/>
                </a:solidFill>
              </a:rPr>
              <a:t>conversations</a:t>
            </a:r>
          </a:p>
          <a:p>
            <a:pPr marL="342900" indent="-342900" algn="l" rtl="0">
              <a:buFont typeface="Arial" panose="020B0604020202020204" pitchFamily="34" charset="0"/>
              <a:buChar char="•"/>
            </a:pPr>
            <a:r>
              <a:rPr lang="fr-FR" sz="1600" dirty="0" smtClean="0">
                <a:solidFill>
                  <a:srgbClr val="000000"/>
                </a:solidFill>
              </a:rPr>
              <a:t>Utiliser </a:t>
            </a:r>
            <a:r>
              <a:rPr lang="fr-FR" sz="1600" dirty="0">
                <a:solidFill>
                  <a:srgbClr val="FF0000"/>
                </a:solidFill>
              </a:rPr>
              <a:t>la segmentation et le multiplexage </a:t>
            </a:r>
            <a:r>
              <a:rPr lang="fr-FR" sz="1600" dirty="0">
                <a:solidFill>
                  <a:srgbClr val="000000"/>
                </a:solidFill>
              </a:rPr>
              <a:t>pour permettre à différentes conversations de communication d'être entrelacées sur le même réseau</a:t>
            </a: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6672350D-2CF8-5C48-A121-E84D1A7E0221}"/>
              </a:ext>
            </a:extLst>
          </p:cNvPr>
          <p:cNvPicPr>
            <a:picLocks noChangeAspect="1"/>
          </p:cNvPicPr>
          <p:nvPr/>
        </p:nvPicPr>
        <p:blipFill>
          <a:blip r:embed="rId3"/>
          <a:stretch>
            <a:fillRect/>
          </a:stretch>
        </p:blipFill>
        <p:spPr>
          <a:xfrm>
            <a:off x="4172744" y="1358231"/>
            <a:ext cx="4430019" cy="2427037"/>
          </a:xfrm>
          <a:prstGeom prst="rect">
            <a:avLst/>
          </a:prstGeom>
        </p:spPr>
      </p:pic>
    </p:spTree>
    <p:extLst>
      <p:ext uri="{BB962C8B-B14F-4D97-AF65-F5344CB8AC3E}">
        <p14:creationId xmlns:p14="http://schemas.microsoft.com/office/powerpoint/2010/main" val="108807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Transport des données</a:t>
            </a:r>
            <a:r>
              <a:rPr lang="en-US" dirty="0"/>
              <a:t/>
            </a:r>
            <a:br>
              <a:rPr lang="en-US" dirty="0"/>
            </a:br>
            <a:r>
              <a:rPr lang="fr-FR" sz="2400"/>
              <a:t>Protocoles de la couche de transport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401475" cy="3528045"/>
          </a:xfrm>
        </p:spPr>
        <p:txBody>
          <a:bodyPr/>
          <a:lstStyle/>
          <a:p>
            <a:pPr marL="342900" indent="-342900" algn="l" rtl="0">
              <a:buFont typeface="Arial" panose="020B0604020202020204" pitchFamily="34" charset="0"/>
              <a:buChar char="•"/>
            </a:pPr>
            <a:r>
              <a:rPr lang="fr-FR" sz="1600" dirty="0" smtClean="0">
                <a:solidFill>
                  <a:srgbClr val="000000"/>
                </a:solidFill>
              </a:rPr>
              <a:t>Les </a:t>
            </a:r>
            <a:r>
              <a:rPr lang="fr-FR" sz="1600" dirty="0">
                <a:solidFill>
                  <a:srgbClr val="000000"/>
                </a:solidFill>
              </a:rPr>
              <a:t>protocoles de La couche de transport spécifient comment transférer des messages entre les hôtes et ils sont responsables de la gestion des exigences de fiabilité d'une </a:t>
            </a:r>
            <a:r>
              <a:rPr lang="fr-FR" sz="1600" dirty="0" smtClean="0">
                <a:solidFill>
                  <a:srgbClr val="000000"/>
                </a:solidFill>
              </a:rPr>
              <a:t>conversation.</a:t>
            </a:r>
          </a:p>
          <a:p>
            <a:pPr marL="342900" indent="-342900" algn="l" rtl="0">
              <a:buFont typeface="Arial" panose="020B0604020202020204" pitchFamily="34" charset="0"/>
              <a:buChar char="•"/>
            </a:pPr>
            <a:r>
              <a:rPr lang="fr-FR" sz="1600" dirty="0" smtClean="0">
                <a:solidFill>
                  <a:srgbClr val="000000"/>
                </a:solidFill>
              </a:rPr>
              <a:t>La </a:t>
            </a:r>
            <a:r>
              <a:rPr lang="fr-FR" sz="1600" dirty="0">
                <a:solidFill>
                  <a:srgbClr val="000000"/>
                </a:solidFill>
              </a:rPr>
              <a:t>couche transport comprend les protocoles TCP et UDP.</a:t>
            </a:r>
          </a:p>
        </p:txBody>
      </p:sp>
      <p:pic>
        <p:nvPicPr>
          <p:cNvPr id="5" name="Picture 4">
            <a:extLst>
              <a:ext uri="{FF2B5EF4-FFF2-40B4-BE49-F238E27FC236}">
                <a16:creationId xmlns:a16="http://schemas.microsoft.com/office/drawing/2014/main" id="{196F018E-2DCA-4A80-BC76-C15B88C34050}"/>
              </a:ext>
            </a:extLst>
          </p:cNvPr>
          <p:cNvPicPr>
            <a:picLocks noChangeAspect="1"/>
          </p:cNvPicPr>
          <p:nvPr/>
        </p:nvPicPr>
        <p:blipFill>
          <a:blip r:embed="rId3"/>
          <a:stretch>
            <a:fillRect/>
          </a:stretch>
        </p:blipFill>
        <p:spPr>
          <a:xfrm>
            <a:off x="4471177" y="910836"/>
            <a:ext cx="3769959" cy="3277755"/>
          </a:xfrm>
          <a:prstGeom prst="rect">
            <a:avLst/>
          </a:prstGeom>
        </p:spPr>
      </p:pic>
    </p:spTree>
    <p:extLst>
      <p:ext uri="{BB962C8B-B14F-4D97-AF65-F5344CB8AC3E}">
        <p14:creationId xmlns:p14="http://schemas.microsoft.com/office/powerpoint/2010/main" val="50685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Transport des données</a:t>
            </a:r>
            <a:r>
              <a:rPr lang="en-US" sz="1600" dirty="0"/>
              <a:t/>
            </a:r>
            <a:br>
              <a:rPr lang="en-US" sz="1600" dirty="0"/>
            </a:br>
            <a:r>
              <a:rPr lang="fr-FR" sz="2400"/>
              <a:t>Protocole TCP (Transmission Control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rtl="0"/>
            <a:r>
              <a:rPr lang="fr-FR" sz="1400" dirty="0">
                <a:solidFill>
                  <a:srgbClr val="000000"/>
                </a:solidFill>
              </a:rPr>
              <a:t>TCP assure </a:t>
            </a:r>
            <a:r>
              <a:rPr lang="fr-FR" sz="1400" dirty="0">
                <a:solidFill>
                  <a:srgbClr val="FF0000"/>
                </a:solidFill>
              </a:rPr>
              <a:t>la fiabilité </a:t>
            </a:r>
            <a:r>
              <a:rPr lang="fr-FR" sz="1400" dirty="0">
                <a:solidFill>
                  <a:srgbClr val="000000"/>
                </a:solidFill>
              </a:rPr>
              <a:t>et le contrôle du flux. Les opérations de base de TCP:</a:t>
            </a:r>
          </a:p>
          <a:p>
            <a:pPr marL="342900" indent="-342900" algn="l" rtl="0">
              <a:buFont typeface="Arial" panose="020B0604020202020204" pitchFamily="34" charset="0"/>
              <a:buChar char="•"/>
            </a:pPr>
            <a:r>
              <a:rPr lang="fr-FR" sz="1400" dirty="0">
                <a:solidFill>
                  <a:srgbClr val="000000"/>
                </a:solidFill>
              </a:rPr>
              <a:t>Numéroter et suivre les segments de données transmis à un hôte spécifique à partir d'une application </a:t>
            </a:r>
            <a:r>
              <a:rPr lang="fr-FR" sz="1400" dirty="0" smtClean="0">
                <a:solidFill>
                  <a:srgbClr val="000000"/>
                </a:solidFill>
              </a:rPr>
              <a:t>spécifique</a:t>
            </a:r>
          </a:p>
          <a:p>
            <a:pPr marL="342900" indent="-342900" algn="l" rtl="0">
              <a:buFont typeface="Arial" panose="020B0604020202020204" pitchFamily="34" charset="0"/>
              <a:buChar char="•"/>
            </a:pPr>
            <a:r>
              <a:rPr lang="fr-FR" sz="1400" dirty="0" smtClean="0">
                <a:solidFill>
                  <a:srgbClr val="000000"/>
                </a:solidFill>
              </a:rPr>
              <a:t>Accuser </a:t>
            </a:r>
            <a:r>
              <a:rPr lang="fr-FR" sz="1400" dirty="0">
                <a:solidFill>
                  <a:srgbClr val="000000"/>
                </a:solidFill>
              </a:rPr>
              <a:t>la réception des données </a:t>
            </a:r>
            <a:r>
              <a:rPr lang="fr-FR" sz="1400" dirty="0" smtClean="0">
                <a:solidFill>
                  <a:srgbClr val="000000"/>
                </a:solidFill>
              </a:rPr>
              <a:t>reçues</a:t>
            </a:r>
          </a:p>
          <a:p>
            <a:pPr marL="342900" indent="-342900" algn="l" rtl="0">
              <a:buFont typeface="Arial" panose="020B0604020202020204" pitchFamily="34" charset="0"/>
              <a:buChar char="•"/>
            </a:pPr>
            <a:r>
              <a:rPr lang="fr-FR" sz="1400" dirty="0" smtClean="0">
                <a:solidFill>
                  <a:srgbClr val="000000"/>
                </a:solidFill>
              </a:rPr>
              <a:t>Retransmettre </a:t>
            </a:r>
            <a:r>
              <a:rPr lang="fr-FR" sz="1400" dirty="0">
                <a:solidFill>
                  <a:srgbClr val="000000"/>
                </a:solidFill>
              </a:rPr>
              <a:t>toute donnée non reconnue après un certain </a:t>
            </a:r>
            <a:r>
              <a:rPr lang="fr-FR" sz="1400" dirty="0" smtClean="0">
                <a:solidFill>
                  <a:srgbClr val="000000"/>
                </a:solidFill>
              </a:rPr>
              <a:t>temps</a:t>
            </a:r>
          </a:p>
          <a:p>
            <a:pPr marL="342900" indent="-342900" algn="l" rtl="0">
              <a:buFont typeface="Arial" panose="020B0604020202020204" pitchFamily="34" charset="0"/>
              <a:buChar char="•"/>
            </a:pPr>
            <a:r>
              <a:rPr lang="fr-FR" sz="1400" dirty="0" smtClean="0">
                <a:solidFill>
                  <a:srgbClr val="000000"/>
                </a:solidFill>
              </a:rPr>
              <a:t>Séquence </a:t>
            </a:r>
            <a:r>
              <a:rPr lang="fr-FR" sz="1400" dirty="0">
                <a:solidFill>
                  <a:srgbClr val="000000"/>
                </a:solidFill>
              </a:rPr>
              <a:t>des données qui pourraient arriver dans un ordre </a:t>
            </a:r>
            <a:r>
              <a:rPr lang="fr-FR" sz="1400" dirty="0" smtClean="0">
                <a:solidFill>
                  <a:srgbClr val="000000"/>
                </a:solidFill>
              </a:rPr>
              <a:t>incorrect</a:t>
            </a:r>
          </a:p>
          <a:p>
            <a:pPr marL="342900" indent="-342900" algn="l" rtl="0">
              <a:buFont typeface="Arial" panose="020B0604020202020204" pitchFamily="34" charset="0"/>
              <a:buChar char="•"/>
            </a:pPr>
            <a:r>
              <a:rPr lang="fr-FR" sz="1400" dirty="0" smtClean="0">
                <a:solidFill>
                  <a:srgbClr val="000000"/>
                </a:solidFill>
              </a:rPr>
              <a:t>Envoyer </a:t>
            </a:r>
            <a:r>
              <a:rPr lang="fr-FR" sz="1400" dirty="0">
                <a:solidFill>
                  <a:srgbClr val="000000"/>
                </a:solidFill>
              </a:rPr>
              <a:t>des données à un taux efficace et acceptable par le destinataire</a:t>
            </a:r>
          </a:p>
        </p:txBody>
      </p:sp>
      <p:pic>
        <p:nvPicPr>
          <p:cNvPr id="2" name="Picture 1">
            <a:extLst>
              <a:ext uri="{FF2B5EF4-FFF2-40B4-BE49-F238E27FC236}">
                <a16:creationId xmlns:a16="http://schemas.microsoft.com/office/drawing/2014/main" id="{9162D660-6159-4AA0-8DC5-FA2FF3768E88}"/>
              </a:ext>
            </a:extLst>
          </p:cNvPr>
          <p:cNvPicPr>
            <a:picLocks noChangeAspect="1"/>
          </p:cNvPicPr>
          <p:nvPr/>
        </p:nvPicPr>
        <p:blipFill>
          <a:blip r:embed="rId3"/>
          <a:stretch>
            <a:fillRect/>
          </a:stretch>
        </p:blipFill>
        <p:spPr>
          <a:xfrm>
            <a:off x="4244918" y="1093342"/>
            <a:ext cx="4773582" cy="2956816"/>
          </a:xfrm>
          <a:prstGeom prst="rect">
            <a:avLst/>
          </a:prstGeom>
        </p:spPr>
      </p:pic>
    </p:spTree>
    <p:extLst>
      <p:ext uri="{BB962C8B-B14F-4D97-AF65-F5344CB8AC3E}">
        <p14:creationId xmlns:p14="http://schemas.microsoft.com/office/powerpoint/2010/main" val="282773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Transport des données</a:t>
            </a:r>
            <a:r>
              <a:rPr lang="en-US" sz="1600" dirty="0"/>
              <a:t/>
            </a:r>
            <a:br>
              <a:rPr lang="en-US" sz="1600" dirty="0"/>
            </a:br>
            <a:r>
              <a:rPr lang="fr-FR" sz="2400"/>
              <a:t>UDP (Transport of Data User Datagram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rtl="0"/>
            <a:r>
              <a:rPr lang="fr-FR" sz="1600" dirty="0">
                <a:solidFill>
                  <a:srgbClr val="000000"/>
                </a:solidFill>
              </a:rPr>
              <a:t>UDP fournit des fonctions de base permettant d'acheminer des segments de données entre les applications appropriées tout en ne nécessitant </a:t>
            </a:r>
            <a:r>
              <a:rPr lang="fr-FR" sz="1600" dirty="0">
                <a:solidFill>
                  <a:srgbClr val="FF0000"/>
                </a:solidFill>
              </a:rPr>
              <a:t>que très peu de surcharge et de vérification </a:t>
            </a:r>
            <a:r>
              <a:rPr lang="fr-FR" sz="1600" dirty="0">
                <a:solidFill>
                  <a:srgbClr val="000000"/>
                </a:solidFill>
              </a:rPr>
              <a:t>des données.</a:t>
            </a:r>
          </a:p>
          <a:p>
            <a:pPr marL="342900" indent="-342900" algn="l" rtl="0">
              <a:buFont typeface="Arial" panose="020B0604020202020204" pitchFamily="34" charset="0"/>
              <a:buChar char="•"/>
            </a:pPr>
            <a:r>
              <a:rPr lang="fr-FR" sz="1600" dirty="0">
                <a:solidFill>
                  <a:srgbClr val="000000"/>
                </a:solidFill>
              </a:rPr>
              <a:t>UDP est un protocole sans connexion. </a:t>
            </a:r>
            <a:endParaRPr lang="fr-FR" sz="1600" dirty="0" smtClean="0">
              <a:solidFill>
                <a:srgbClr val="000000"/>
              </a:solidFill>
            </a:endParaRPr>
          </a:p>
          <a:p>
            <a:pPr marL="342900" indent="-342900" algn="l" rtl="0">
              <a:buFont typeface="Arial" panose="020B0604020202020204" pitchFamily="34" charset="0"/>
              <a:buChar char="•"/>
            </a:pPr>
            <a:r>
              <a:rPr lang="fr-FR" sz="1600" dirty="0" smtClean="0">
                <a:solidFill>
                  <a:srgbClr val="000000"/>
                </a:solidFill>
              </a:rPr>
              <a:t>UDP </a:t>
            </a:r>
            <a:r>
              <a:rPr lang="fr-FR" sz="1600" dirty="0">
                <a:solidFill>
                  <a:srgbClr val="000000"/>
                </a:solidFill>
              </a:rPr>
              <a:t>est également connu comme un protocole de livraison du meilleur effort, car il n'y a pas d'accusé de réception des données à la destination.</a:t>
            </a:r>
          </a:p>
          <a:p>
            <a:pPr marL="342900" indent="-342900" algn="l">
              <a:buFont typeface="Arial" panose="020B0604020202020204" pitchFamily="34" charset="0"/>
              <a:buChar char="•"/>
            </a:pPr>
            <a:endParaRPr lang="en-US" sz="1400" dirty="0">
              <a:solidFill>
                <a:srgbClr val="000000"/>
              </a:solidFill>
            </a:endParaRPr>
          </a:p>
        </p:txBody>
      </p:sp>
      <p:pic>
        <p:nvPicPr>
          <p:cNvPr id="7" name="Picture 6">
            <a:extLst>
              <a:ext uri="{FF2B5EF4-FFF2-40B4-BE49-F238E27FC236}">
                <a16:creationId xmlns:a16="http://schemas.microsoft.com/office/drawing/2014/main" id="{E6B47C15-00CA-4C66-871E-E0FBCA84BEA5}"/>
              </a:ext>
            </a:extLst>
          </p:cNvPr>
          <p:cNvPicPr>
            <a:picLocks noChangeAspect="1"/>
          </p:cNvPicPr>
          <p:nvPr/>
        </p:nvPicPr>
        <p:blipFill>
          <a:blip r:embed="rId3"/>
          <a:stretch>
            <a:fillRect/>
          </a:stretch>
        </p:blipFill>
        <p:spPr>
          <a:xfrm>
            <a:off x="4211867" y="910836"/>
            <a:ext cx="4738773" cy="2940728"/>
          </a:xfrm>
          <a:prstGeom prst="rect">
            <a:avLst/>
          </a:prstGeom>
        </p:spPr>
      </p:pic>
    </p:spTree>
    <p:extLst>
      <p:ext uri="{BB962C8B-B14F-4D97-AF65-F5344CB8AC3E}">
        <p14:creationId xmlns:p14="http://schemas.microsoft.com/office/powerpoint/2010/main" val="198220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13.1 Messages ICMP</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dirty="0"/>
              <a:t>Transport des données</a:t>
            </a:r>
            <a:r>
              <a:rPr lang="en-US" sz="1600" dirty="0"/>
              <a:t/>
            </a:r>
            <a:br>
              <a:rPr lang="en-US" sz="1600" dirty="0"/>
            </a:br>
            <a:r>
              <a:rPr lang="fr-FR" sz="2400" dirty="0" smtClean="0"/>
              <a:t>Le </a:t>
            </a:r>
            <a:r>
              <a:rPr lang="fr-FR" sz="2400" dirty="0"/>
              <a:t>choix du protocole de couche transport le mieux adapté à une application donnée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2662" y="910836"/>
            <a:ext cx="3613555" cy="3624219"/>
          </a:xfrm>
        </p:spPr>
        <p:txBody>
          <a:bodyPr/>
          <a:lstStyle/>
          <a:p>
            <a:pPr marL="0" indent="0" algn="l" rtl="0"/>
            <a:r>
              <a:rPr lang="fr-FR" sz="1600" dirty="0">
                <a:solidFill>
                  <a:srgbClr val="000000"/>
                </a:solidFill>
              </a:rPr>
              <a:t>UDP est également utilisé par les applications de requête et de réponse où les données sont minimales, et la retransmission peut être effectuée </a:t>
            </a:r>
            <a:r>
              <a:rPr lang="fr-FR" sz="1600" dirty="0" smtClean="0">
                <a:solidFill>
                  <a:srgbClr val="000000"/>
                </a:solidFill>
              </a:rPr>
              <a:t>rapidement.</a:t>
            </a:r>
          </a:p>
          <a:p>
            <a:pPr marL="0" indent="0" algn="l" rtl="0"/>
            <a:endParaRPr lang="fr-FR" sz="1600" dirty="0">
              <a:solidFill>
                <a:srgbClr val="000000"/>
              </a:solidFill>
            </a:endParaRPr>
          </a:p>
          <a:p>
            <a:pPr marL="0" indent="0" algn="l" rtl="0"/>
            <a:r>
              <a:rPr lang="fr-FR" sz="1600" dirty="0" smtClean="0">
                <a:solidFill>
                  <a:srgbClr val="000000"/>
                </a:solidFill>
              </a:rPr>
              <a:t>S'il </a:t>
            </a:r>
            <a:r>
              <a:rPr lang="fr-FR" sz="1600" dirty="0">
                <a:solidFill>
                  <a:srgbClr val="000000"/>
                </a:solidFill>
              </a:rPr>
              <a:t>est important que toutes les données arrivent et qu'elles puissent être traitées dans leur ordre approprié, TCP est utilisé comme protocole de transport.</a:t>
            </a:r>
          </a:p>
        </p:txBody>
      </p:sp>
      <p:pic>
        <p:nvPicPr>
          <p:cNvPr id="2" name="Picture 1">
            <a:extLst>
              <a:ext uri="{FF2B5EF4-FFF2-40B4-BE49-F238E27FC236}">
                <a16:creationId xmlns:a16="http://schemas.microsoft.com/office/drawing/2014/main" id="{C48877C7-3178-43FC-AA38-A2383A42DEA3}"/>
              </a:ext>
            </a:extLst>
          </p:cNvPr>
          <p:cNvPicPr>
            <a:picLocks noChangeAspect="1"/>
          </p:cNvPicPr>
          <p:nvPr/>
        </p:nvPicPr>
        <p:blipFill>
          <a:blip r:embed="rId3"/>
          <a:stretch>
            <a:fillRect/>
          </a:stretch>
        </p:blipFill>
        <p:spPr>
          <a:xfrm>
            <a:off x="4193309" y="910836"/>
            <a:ext cx="4442691" cy="3457964"/>
          </a:xfrm>
          <a:prstGeom prst="rect">
            <a:avLst/>
          </a:prstGeom>
        </p:spPr>
      </p:pic>
    </p:spTree>
    <p:extLst>
      <p:ext uri="{BB962C8B-B14F-4D97-AF65-F5344CB8AC3E}">
        <p14:creationId xmlns:p14="http://schemas.microsoft.com/office/powerpoint/2010/main" val="177465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fr-BE" altLang="fr-FR" smtClean="0">
                <a:solidFill>
                  <a:srgbClr val="990033"/>
                </a:solidFill>
              </a:rPr>
              <a:t>TCP vs UDP</a:t>
            </a:r>
            <a:endParaRPr lang="fr-FR" altLang="fr-FR" smtClean="0">
              <a:solidFill>
                <a:srgbClr val="990033"/>
              </a:solidFill>
            </a:endParaRPr>
          </a:p>
        </p:txBody>
      </p:sp>
      <p:sp>
        <p:nvSpPr>
          <p:cNvPr id="25603" name="Espace réservé du contenu 2"/>
          <p:cNvSpPr>
            <a:spLocks noGrp="1"/>
          </p:cNvSpPr>
          <p:nvPr>
            <p:ph idx="1"/>
          </p:nvPr>
        </p:nvSpPr>
        <p:spPr/>
        <p:txBody>
          <a:bodyPr/>
          <a:lstStyle/>
          <a:p>
            <a:endParaRPr lang="fr-FR" altLang="fr-FR" smtClean="0"/>
          </a:p>
        </p:txBody>
      </p:sp>
      <p:pic>
        <p:nvPicPr>
          <p:cNvPr id="25604" name="Picture 2" descr="Résultat de recherche d'images pour &quot;TCp ud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4" y="914400"/>
            <a:ext cx="63436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021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14.2 Présentation du protocole TCP</a:t>
            </a:r>
          </a:p>
        </p:txBody>
      </p:sp>
    </p:spTree>
    <p:custDataLst>
      <p:tags r:id="rId1"/>
    </p:custDataLst>
    <p:extLst>
      <p:ext uri="{BB962C8B-B14F-4D97-AF65-F5344CB8AC3E}">
        <p14:creationId xmlns:p14="http://schemas.microsoft.com/office/powerpoint/2010/main" val="525578633"/>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AEF176-ED67-4FA3-B6ED-B4BCB95F4EE3}"/>
              </a:ext>
            </a:extLst>
          </p:cNvPr>
          <p:cNvSpPr>
            <a:spLocks noGrp="1"/>
          </p:cNvSpPr>
          <p:nvPr>
            <p:ph idx="1"/>
          </p:nvPr>
        </p:nvSpPr>
        <p:spPr/>
        <p:txBody>
          <a:bodyPr/>
          <a:lstStyle/>
          <a:p>
            <a:pPr rtl="0"/>
            <a:r>
              <a:rPr lang="fr-FR" sz="1600" b="1" dirty="0"/>
              <a:t>Établit une session </a:t>
            </a:r>
            <a:r>
              <a:rPr lang="fr-FR" sz="1600" dirty="0"/>
              <a:t> -TCP est un protocole </a:t>
            </a:r>
            <a:r>
              <a:rPr lang="fr-FR" sz="1600" dirty="0">
                <a:solidFill>
                  <a:srgbClr val="FF0000"/>
                </a:solidFill>
              </a:rPr>
              <a:t>connexion orienté </a:t>
            </a:r>
            <a:r>
              <a:rPr lang="fr-FR" sz="1600" dirty="0"/>
              <a:t>qui négocie et établit une connexion (ou session) permanente entre les appareils source et destination avant le transmettre du </a:t>
            </a:r>
            <a:r>
              <a:rPr lang="fr-FR" sz="1600" dirty="0" smtClean="0"/>
              <a:t>trafic.</a:t>
            </a:r>
          </a:p>
          <a:p>
            <a:pPr rtl="0"/>
            <a:r>
              <a:rPr lang="fr-FR" sz="1600" b="1" dirty="0" smtClean="0"/>
              <a:t>Garantit </a:t>
            </a:r>
            <a:r>
              <a:rPr lang="fr-FR" sz="1600" b="1" dirty="0"/>
              <a:t>une livraison fiable </a:t>
            </a:r>
            <a:r>
              <a:rPr lang="fr-FR" sz="1600" dirty="0"/>
              <a:t>- Pour de nombreuses raisons, il est possible qu'un segment soit corrompu ou complètement perdu lors de sa transmission sur le réseau. TCP s'assure que chaque segment envoyé par la source arrive à la </a:t>
            </a:r>
            <a:r>
              <a:rPr lang="fr-FR" sz="1600" dirty="0" smtClean="0"/>
              <a:t>destination</a:t>
            </a:r>
          </a:p>
          <a:p>
            <a:pPr rtl="0"/>
            <a:r>
              <a:rPr lang="fr-FR" sz="1600" b="1" dirty="0" smtClean="0"/>
              <a:t>Fournit </a:t>
            </a:r>
            <a:r>
              <a:rPr lang="fr-FR" sz="1600" b="1" dirty="0"/>
              <a:t>la livraison dans le même ordre </a:t>
            </a:r>
            <a:r>
              <a:rPr lang="fr-FR" sz="1600" dirty="0"/>
              <a:t>- Étant donné que les réseaux peuvent fournir plusieurs routes dont les débits de transmission varient, les données peuvent arriver dans le mauvais </a:t>
            </a:r>
            <a:r>
              <a:rPr lang="fr-FR" sz="1600" dirty="0" smtClean="0"/>
              <a:t>ordre</a:t>
            </a:r>
          </a:p>
          <a:p>
            <a:pPr rtl="0"/>
            <a:r>
              <a:rPr lang="fr-FR" sz="1600" b="1" dirty="0" smtClean="0"/>
              <a:t>Soutien </a:t>
            </a:r>
            <a:r>
              <a:rPr lang="fr-FR" sz="1600" b="1" dirty="0"/>
              <a:t>le contrôle de flux </a:t>
            </a:r>
            <a:r>
              <a:rPr lang="fr-FR" sz="1600" dirty="0"/>
              <a:t>- Les hôtes du réseau ont des ressources limitées (par exemple la mémoire et la puissance de traitement). Quand le protocole TCP détermine que ces ressources sont surexploitées, il peut demander à l'application qui envoie les données d'en réduire le flux.</a:t>
            </a:r>
            <a:r>
              <a:rPr lang="fr-FR" sz="1600" b="1" dirty="0"/>
              <a:t> </a:t>
            </a:r>
          </a:p>
        </p:txBody>
      </p:sp>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pPr rtl="0"/>
            <a:r>
              <a:rPr lang="fr-FR" sz="1600"/>
              <a:t>Présentation de protocole TCP</a:t>
            </a:r>
            <a:r>
              <a:rPr lang="en-US" sz="1600" dirty="0"/>
              <a:t/>
            </a:r>
            <a:br>
              <a:rPr lang="en-US" sz="1600" dirty="0"/>
            </a:br>
            <a:r>
              <a:rPr lang="fr-FR" sz="2400"/>
              <a:t>Caractéristiques du protocole TCP</a:t>
            </a:r>
          </a:p>
        </p:txBody>
      </p:sp>
    </p:spTree>
    <p:extLst>
      <p:ext uri="{BB962C8B-B14F-4D97-AF65-F5344CB8AC3E}">
        <p14:creationId xmlns:p14="http://schemas.microsoft.com/office/powerpoint/2010/main" val="2579479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Présentation de protocole TCP</a:t>
            </a:r>
            <a:r>
              <a:rPr lang="en-US" dirty="0"/>
              <a:t/>
            </a:r>
            <a:br>
              <a:rPr lang="en-US" dirty="0"/>
            </a:br>
            <a:r>
              <a:rPr lang="fr-FR" sz="2400"/>
              <a:t>L'en-tête TCP</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3" y="844062"/>
            <a:ext cx="3293774" cy="3577672"/>
          </a:xfrm>
        </p:spPr>
        <p:txBody>
          <a:bodyPr/>
          <a:lstStyle/>
          <a:p>
            <a:pPr marL="0" indent="0" algn="l" rtl="0"/>
            <a:r>
              <a:rPr lang="fr-FR" sz="1600" dirty="0">
                <a:solidFill>
                  <a:srgbClr val="000000"/>
                </a:solidFill>
              </a:rPr>
              <a:t>TCP est un </a:t>
            </a:r>
            <a:r>
              <a:rPr lang="fr-FR" sz="1600" dirty="0">
                <a:solidFill>
                  <a:srgbClr val="FF0000"/>
                </a:solidFill>
              </a:rPr>
              <a:t>protocole avec état</a:t>
            </a:r>
            <a:r>
              <a:rPr lang="fr-FR" sz="1600" dirty="0">
                <a:solidFill>
                  <a:srgbClr val="000000"/>
                </a:solidFill>
              </a:rPr>
              <a:t>, ce qui signifie qu'il garde une trace de l'état de la session de communication.</a:t>
            </a:r>
          </a:p>
          <a:p>
            <a:pPr marL="0" indent="0" algn="l"/>
            <a:endParaRPr lang="en-US" sz="1600" dirty="0">
              <a:solidFill>
                <a:srgbClr val="000000"/>
              </a:solidFill>
            </a:endParaRPr>
          </a:p>
          <a:p>
            <a:pPr marL="0" indent="0" algn="l" rtl="0"/>
            <a:r>
              <a:rPr lang="fr-FR" sz="1600" dirty="0">
                <a:solidFill>
                  <a:srgbClr val="000000"/>
                </a:solidFill>
              </a:rPr>
              <a:t>le protocole TCP enregistre les informations qu'il a envoyées et les informations qu'il a reçues.</a:t>
            </a:r>
          </a:p>
        </p:txBody>
      </p:sp>
      <p:pic>
        <p:nvPicPr>
          <p:cNvPr id="2" name="Picture 1">
            <a:extLst>
              <a:ext uri="{FF2B5EF4-FFF2-40B4-BE49-F238E27FC236}">
                <a16:creationId xmlns:a16="http://schemas.microsoft.com/office/drawing/2014/main" id="{C9ACDF39-5712-4BF3-B35B-6D3163C3B11D}"/>
              </a:ext>
            </a:extLst>
          </p:cNvPr>
          <p:cNvPicPr>
            <a:picLocks noChangeAspect="1"/>
          </p:cNvPicPr>
          <p:nvPr/>
        </p:nvPicPr>
        <p:blipFill>
          <a:blip r:embed="rId3"/>
          <a:stretch>
            <a:fillRect/>
          </a:stretch>
        </p:blipFill>
        <p:spPr>
          <a:xfrm>
            <a:off x="3677679" y="591399"/>
            <a:ext cx="5333974" cy="3758911"/>
          </a:xfrm>
          <a:prstGeom prst="rect">
            <a:avLst/>
          </a:prstGeom>
        </p:spPr>
      </p:pic>
    </p:spTree>
    <p:extLst>
      <p:ext uri="{BB962C8B-B14F-4D97-AF65-F5344CB8AC3E}">
        <p14:creationId xmlns:p14="http://schemas.microsoft.com/office/powerpoint/2010/main" val="12252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Présentation de protocole TCP</a:t>
            </a:r>
            <a:r>
              <a:rPr lang="en-US" dirty="0"/>
              <a:t/>
            </a:r>
            <a:br>
              <a:rPr lang="en-US" dirty="0"/>
            </a:br>
            <a:r>
              <a:rPr lang="fr-FR" sz="2400"/>
              <a:t>TCP Champs d'en-tête</a:t>
            </a:r>
          </a:p>
        </p:txBody>
      </p:sp>
      <p:graphicFrame>
        <p:nvGraphicFramePr>
          <p:cNvPr id="6" name="Content Placeholder 5">
            <a:extLst>
              <a:ext uri="{FF2B5EF4-FFF2-40B4-BE49-F238E27FC236}">
                <a16:creationId xmlns:a16="http://schemas.microsoft.com/office/drawing/2014/main" id="{88B7DED4-161D-2E4C-8213-152A201EC6B4}"/>
              </a:ext>
            </a:extLst>
          </p:cNvPr>
          <p:cNvGraphicFramePr>
            <a:graphicFrameLocks noGrp="1"/>
          </p:cNvGraphicFramePr>
          <p:nvPr>
            <p:ph idx="1"/>
            <p:extLst>
              <p:ext uri="{D42A27DB-BD31-4B8C-83A1-F6EECF244321}">
                <p14:modId xmlns:p14="http://schemas.microsoft.com/office/powerpoint/2010/main" val="1865970892"/>
              </p:ext>
            </p:extLst>
          </p:nvPr>
        </p:nvGraphicFramePr>
        <p:xfrm>
          <a:off x="605790" y="763499"/>
          <a:ext cx="8214361" cy="3616502"/>
        </p:xfrm>
        <a:graphic>
          <a:graphicData uri="http://schemas.openxmlformats.org/drawingml/2006/table">
            <a:tbl>
              <a:tblPr firstRow="1" bandRow="1">
                <a:tableStyleId>{5C22544A-7EE6-4342-B048-85BDC9FD1C3A}</a:tableStyleId>
              </a:tblPr>
              <a:tblGrid>
                <a:gridCol w="1993031">
                  <a:extLst>
                    <a:ext uri="{9D8B030D-6E8A-4147-A177-3AD203B41FA5}">
                      <a16:colId xmlns:a16="http://schemas.microsoft.com/office/drawing/2014/main" val="2603652252"/>
                    </a:ext>
                  </a:extLst>
                </a:gridCol>
                <a:gridCol w="6221330">
                  <a:extLst>
                    <a:ext uri="{9D8B030D-6E8A-4147-A177-3AD203B41FA5}">
                      <a16:colId xmlns:a16="http://schemas.microsoft.com/office/drawing/2014/main" val="1473811734"/>
                    </a:ext>
                  </a:extLst>
                </a:gridCol>
              </a:tblGrid>
              <a:tr h="279184">
                <a:tc>
                  <a:txBody>
                    <a:bodyPr/>
                    <a:lstStyle/>
                    <a:p>
                      <a:pPr algn="l" rtl="0" fontAlgn="ctr"/>
                      <a:r>
                        <a:rPr lang="fr-FR" sz="1200" b="1">
                          <a:effectLst/>
                        </a:rPr>
                        <a:t>Champ d'en-tête TCP</a:t>
                      </a:r>
                    </a:p>
                  </a:txBody>
                  <a:tcPr marL="47625" marR="47625" marT="47625" marB="47625" anchor="ctr"/>
                </a:tc>
                <a:tc>
                  <a:txBody>
                    <a:bodyPr/>
                    <a:lstStyle/>
                    <a:p>
                      <a:pPr algn="l" rtl="0" fontAlgn="ctr"/>
                      <a:r>
                        <a:rPr lang="fr-FR" sz="1200" b="1">
                          <a:effectLst/>
                        </a:rPr>
                        <a:t>Description</a:t>
                      </a:r>
                    </a:p>
                  </a:txBody>
                  <a:tcPr marL="47625" marR="47625" marT="47625" marB="47625" anchor="ctr"/>
                </a:tc>
                <a:extLst>
                  <a:ext uri="{0D108BD9-81ED-4DB2-BD59-A6C34878D82A}">
                    <a16:rowId xmlns:a16="http://schemas.microsoft.com/office/drawing/2014/main" val="2256964134"/>
                  </a:ext>
                </a:extLst>
              </a:tr>
              <a:tr h="279184">
                <a:tc>
                  <a:txBody>
                    <a:bodyPr/>
                    <a:lstStyle/>
                    <a:p>
                      <a:pPr rtl="0" fontAlgn="ctr"/>
                      <a:r>
                        <a:rPr lang="fr-FR" sz="1200" b="1" dirty="0">
                          <a:solidFill>
                            <a:srgbClr val="FF0000"/>
                          </a:solidFill>
                          <a:effectLst/>
                        </a:rPr>
                        <a:t>Port source</a:t>
                      </a:r>
                    </a:p>
                  </a:txBody>
                  <a:tcPr marL="47625" marR="47625" marT="47625" marB="47625" anchor="ctr"/>
                </a:tc>
                <a:tc>
                  <a:txBody>
                    <a:bodyPr/>
                    <a:lstStyle/>
                    <a:p>
                      <a:pPr rtl="0" fontAlgn="ctr"/>
                      <a:r>
                        <a:rPr lang="fr-FR" sz="1200" b="0">
                          <a:effectLst/>
                        </a:rPr>
                        <a:t>Champ 16 bits utilisé pour identifier l'application source par le numéro de port.</a:t>
                      </a:r>
                    </a:p>
                  </a:txBody>
                  <a:tcPr marL="47625" marR="47625" marT="47625" marB="47625" anchor="ctr"/>
                </a:tc>
                <a:extLst>
                  <a:ext uri="{0D108BD9-81ED-4DB2-BD59-A6C34878D82A}">
                    <a16:rowId xmlns:a16="http://schemas.microsoft.com/office/drawing/2014/main" val="2864511980"/>
                  </a:ext>
                </a:extLst>
              </a:tr>
              <a:tr h="279184">
                <a:tc>
                  <a:txBody>
                    <a:bodyPr/>
                    <a:lstStyle/>
                    <a:p>
                      <a:pPr rtl="0" fontAlgn="ctr"/>
                      <a:r>
                        <a:rPr lang="fr-FR" sz="1200" b="1" dirty="0">
                          <a:solidFill>
                            <a:srgbClr val="FF0000"/>
                          </a:solidFill>
                          <a:effectLst/>
                        </a:rPr>
                        <a:t>Port de destination</a:t>
                      </a:r>
                    </a:p>
                  </a:txBody>
                  <a:tcPr marL="47625" marR="47625" marT="47625" marB="47625" anchor="ctr"/>
                </a:tc>
                <a:tc>
                  <a:txBody>
                    <a:bodyPr/>
                    <a:lstStyle/>
                    <a:p>
                      <a:pPr rtl="0" fontAlgn="ctr"/>
                      <a:r>
                        <a:rPr lang="fr-FR" sz="1200" b="0">
                          <a:effectLst/>
                        </a:rPr>
                        <a:t>Champ de 16 bits utilisé pour identifier l'application de destination par le numéro de port.</a:t>
                      </a:r>
                    </a:p>
                  </a:txBody>
                  <a:tcPr marL="47625" marR="47625" marT="47625" marB="47625" anchor="ctr"/>
                </a:tc>
                <a:extLst>
                  <a:ext uri="{0D108BD9-81ED-4DB2-BD59-A6C34878D82A}">
                    <a16:rowId xmlns:a16="http://schemas.microsoft.com/office/drawing/2014/main" val="827016096"/>
                  </a:ext>
                </a:extLst>
              </a:tr>
              <a:tr h="279184">
                <a:tc>
                  <a:txBody>
                    <a:bodyPr/>
                    <a:lstStyle/>
                    <a:p>
                      <a:pPr rtl="0" fontAlgn="ctr"/>
                      <a:r>
                        <a:rPr lang="fr-FR" sz="1200" b="1" dirty="0">
                          <a:solidFill>
                            <a:srgbClr val="FF0000"/>
                          </a:solidFill>
                          <a:effectLst/>
                        </a:rPr>
                        <a:t>Numéro de séquence</a:t>
                      </a:r>
                    </a:p>
                  </a:txBody>
                  <a:tcPr marL="47625" marR="47625" marT="47625" marB="47625" anchor="ctr"/>
                </a:tc>
                <a:tc>
                  <a:txBody>
                    <a:bodyPr/>
                    <a:lstStyle/>
                    <a:p>
                      <a:pPr rtl="0" fontAlgn="ctr"/>
                      <a:r>
                        <a:rPr lang="fr-FR" sz="1200" b="0">
                          <a:effectLst/>
                        </a:rPr>
                        <a:t>Champ 32 bits utilisé à des fins de réassemblage de données.</a:t>
                      </a:r>
                    </a:p>
                  </a:txBody>
                  <a:tcPr marL="47625" marR="47625" marT="47625" marB="47625" anchor="ctr"/>
                </a:tc>
                <a:extLst>
                  <a:ext uri="{0D108BD9-81ED-4DB2-BD59-A6C34878D82A}">
                    <a16:rowId xmlns:a16="http://schemas.microsoft.com/office/drawing/2014/main" val="384279451"/>
                  </a:ext>
                </a:extLst>
              </a:tr>
              <a:tr h="347068">
                <a:tc>
                  <a:txBody>
                    <a:bodyPr/>
                    <a:lstStyle/>
                    <a:p>
                      <a:pPr rtl="0" fontAlgn="ctr"/>
                      <a:r>
                        <a:rPr lang="fr-FR" sz="1200" b="1" dirty="0">
                          <a:solidFill>
                            <a:srgbClr val="FF0000"/>
                          </a:solidFill>
                          <a:effectLst/>
                        </a:rPr>
                        <a:t>Numéro d’accusé de réception</a:t>
                      </a:r>
                    </a:p>
                  </a:txBody>
                  <a:tcPr marL="47625" marR="47625" marT="47625" marB="47625" anchor="ctr"/>
                </a:tc>
                <a:tc>
                  <a:txBody>
                    <a:bodyPr/>
                    <a:lstStyle/>
                    <a:p>
                      <a:pPr rtl="0" fontAlgn="ctr"/>
                      <a:r>
                        <a:rPr lang="fr-FR" sz="1200" b="0">
                          <a:effectLst/>
                        </a:rPr>
                        <a:t>Champ 32 bits est utilisé pour indiquer que les données ont été reçues et l'octet suivant est prévu de la source.</a:t>
                      </a:r>
                    </a:p>
                  </a:txBody>
                  <a:tcPr marL="47625" marR="47625" marT="47625" marB="47625" anchor="ctr"/>
                </a:tc>
                <a:extLst>
                  <a:ext uri="{0D108BD9-81ED-4DB2-BD59-A6C34878D82A}">
                    <a16:rowId xmlns:a16="http://schemas.microsoft.com/office/drawing/2014/main" val="3864515935"/>
                  </a:ext>
                </a:extLst>
              </a:tr>
              <a:tr h="347068">
                <a:tc>
                  <a:txBody>
                    <a:bodyPr/>
                    <a:lstStyle/>
                    <a:p>
                      <a:pPr rtl="0" fontAlgn="ctr"/>
                      <a:r>
                        <a:rPr lang="fr-FR" sz="1200" b="1" dirty="0">
                          <a:solidFill>
                            <a:srgbClr val="FF0000"/>
                          </a:solidFill>
                          <a:effectLst/>
                        </a:rPr>
                        <a:t>Longueur d’en-tête</a:t>
                      </a:r>
                    </a:p>
                  </a:txBody>
                  <a:tcPr marL="47625" marR="47625" marT="47625" marB="47625" anchor="ctr"/>
                </a:tc>
                <a:tc>
                  <a:txBody>
                    <a:bodyPr/>
                    <a:lstStyle/>
                    <a:p>
                      <a:pPr rtl="0" fontAlgn="ctr"/>
                      <a:r>
                        <a:rPr lang="fr-FR" sz="1200" b="0">
                          <a:effectLst/>
                        </a:rPr>
                        <a:t>Champ 4 bits connu sous le nom de « offset de données » qui indique la longueur de l'en-tête du segment TCP.</a:t>
                      </a:r>
                    </a:p>
                  </a:txBody>
                  <a:tcPr marL="47625" marR="47625" marT="47625" marB="47625" anchor="ctr"/>
                </a:tc>
                <a:extLst>
                  <a:ext uri="{0D108BD9-81ED-4DB2-BD59-A6C34878D82A}">
                    <a16:rowId xmlns:a16="http://schemas.microsoft.com/office/drawing/2014/main" val="2643635522"/>
                  </a:ext>
                </a:extLst>
              </a:tr>
              <a:tr h="279184">
                <a:tc>
                  <a:txBody>
                    <a:bodyPr/>
                    <a:lstStyle/>
                    <a:p>
                      <a:pPr rtl="0" fontAlgn="ctr"/>
                      <a:r>
                        <a:rPr lang="fr-FR" sz="1200" b="1">
                          <a:effectLst/>
                        </a:rPr>
                        <a:t>Réservé</a:t>
                      </a:r>
                    </a:p>
                  </a:txBody>
                  <a:tcPr marL="47625" marR="47625" marT="47625" marB="47625" anchor="ctr"/>
                </a:tc>
                <a:tc>
                  <a:txBody>
                    <a:bodyPr/>
                    <a:lstStyle/>
                    <a:p>
                      <a:pPr rtl="0" fontAlgn="ctr"/>
                      <a:r>
                        <a:rPr lang="fr-FR" sz="1200" b="0">
                          <a:effectLst/>
                        </a:rPr>
                        <a:t>Un champ de 6 bits qui est réservé pour une utilisation future.</a:t>
                      </a:r>
                    </a:p>
                  </a:txBody>
                  <a:tcPr marL="47625" marR="47625" marT="47625" marB="47625" anchor="ctr"/>
                </a:tc>
                <a:extLst>
                  <a:ext uri="{0D108BD9-81ED-4DB2-BD59-A6C34878D82A}">
                    <a16:rowId xmlns:a16="http://schemas.microsoft.com/office/drawing/2014/main" val="362120262"/>
                  </a:ext>
                </a:extLst>
              </a:tr>
              <a:tr h="347068">
                <a:tc>
                  <a:txBody>
                    <a:bodyPr/>
                    <a:lstStyle/>
                    <a:p>
                      <a:pPr rtl="0" fontAlgn="ctr"/>
                      <a:r>
                        <a:rPr lang="fr-FR" sz="1200" b="1">
                          <a:effectLst/>
                        </a:rPr>
                        <a:t>Bits de contrôle</a:t>
                      </a:r>
                    </a:p>
                  </a:txBody>
                  <a:tcPr marL="47625" marR="47625" marT="47625" marB="47625" anchor="ctr"/>
                </a:tc>
                <a:tc>
                  <a:txBody>
                    <a:bodyPr/>
                    <a:lstStyle/>
                    <a:p>
                      <a:pPr rtl="0" fontAlgn="ctr"/>
                      <a:r>
                        <a:rPr lang="fr-FR" sz="1200" b="0">
                          <a:effectLst/>
                        </a:rPr>
                        <a:t>Un champ de 6 bit utilisé comprennent des codes de bits qui indiquent l'objectif et la fonction du segment TCP.</a:t>
                      </a:r>
                    </a:p>
                  </a:txBody>
                  <a:tcPr marL="47625" marR="47625" marT="47625" marB="47625" anchor="ctr"/>
                </a:tc>
                <a:extLst>
                  <a:ext uri="{0D108BD9-81ED-4DB2-BD59-A6C34878D82A}">
                    <a16:rowId xmlns:a16="http://schemas.microsoft.com/office/drawing/2014/main" val="2436611112"/>
                  </a:ext>
                </a:extLst>
              </a:tr>
              <a:tr h="279184">
                <a:tc>
                  <a:txBody>
                    <a:bodyPr/>
                    <a:lstStyle/>
                    <a:p>
                      <a:pPr rtl="0" fontAlgn="ctr"/>
                      <a:r>
                        <a:rPr lang="fr-FR" sz="1200" b="1" dirty="0">
                          <a:solidFill>
                            <a:srgbClr val="FF0000"/>
                          </a:solidFill>
                          <a:effectLst/>
                        </a:rPr>
                        <a:t>Taille de fenêtre</a:t>
                      </a:r>
                    </a:p>
                  </a:txBody>
                  <a:tcPr marL="47625" marR="47625" marT="47625" marB="47625" anchor="ctr"/>
                </a:tc>
                <a:tc>
                  <a:txBody>
                    <a:bodyPr/>
                    <a:lstStyle/>
                    <a:p>
                      <a:pPr rtl="0" fontAlgn="ctr"/>
                      <a:r>
                        <a:rPr lang="fr-FR" sz="1200" b="0">
                          <a:effectLst/>
                        </a:rPr>
                        <a:t>Champ 16 bits utilisé pour indiquer le nombre d'octets qui peut être acceptés.</a:t>
                      </a:r>
                    </a:p>
                  </a:txBody>
                  <a:tcPr marL="47625" marR="47625" marT="47625" marB="47625" anchor="ctr"/>
                </a:tc>
                <a:extLst>
                  <a:ext uri="{0D108BD9-81ED-4DB2-BD59-A6C34878D82A}">
                    <a16:rowId xmlns:a16="http://schemas.microsoft.com/office/drawing/2014/main" val="3574228208"/>
                  </a:ext>
                </a:extLst>
              </a:tr>
              <a:tr h="279184">
                <a:tc>
                  <a:txBody>
                    <a:bodyPr/>
                    <a:lstStyle/>
                    <a:p>
                      <a:pPr rtl="0" fontAlgn="ctr"/>
                      <a:r>
                        <a:rPr lang="fr-FR" sz="1200" b="1" dirty="0">
                          <a:solidFill>
                            <a:srgbClr val="FF0000"/>
                          </a:solidFill>
                          <a:effectLst/>
                        </a:rPr>
                        <a:t>Somme de contrôle</a:t>
                      </a:r>
                    </a:p>
                  </a:txBody>
                  <a:tcPr marL="47625" marR="47625" marT="47625" marB="47625" anchor="ctr"/>
                </a:tc>
                <a:tc>
                  <a:txBody>
                    <a:bodyPr/>
                    <a:lstStyle/>
                    <a:p>
                      <a:pPr rtl="0" fontAlgn="ctr"/>
                      <a:r>
                        <a:rPr lang="fr-FR" sz="1200" b="0" dirty="0">
                          <a:effectLst/>
                        </a:rPr>
                        <a:t>Un champ de 16 bits utilisé pour la vérification des erreurs de l'en-tête du </a:t>
                      </a:r>
                      <a:r>
                        <a:rPr lang="fr-FR" sz="1200" b="0" dirty="0" smtClean="0">
                          <a:effectLst/>
                        </a:rPr>
                        <a:t>segment</a:t>
                      </a:r>
                      <a:endParaRPr lang="fr-FR" sz="1200" b="0" dirty="0">
                        <a:effectLst/>
                      </a:endParaRPr>
                    </a:p>
                  </a:txBody>
                  <a:tcPr marL="47625" marR="47625" marT="47625" marB="47625" anchor="ctr"/>
                </a:tc>
                <a:extLst>
                  <a:ext uri="{0D108BD9-81ED-4DB2-BD59-A6C34878D82A}">
                    <a16:rowId xmlns:a16="http://schemas.microsoft.com/office/drawing/2014/main" val="1171558268"/>
                  </a:ext>
                </a:extLst>
              </a:tr>
              <a:tr h="279184">
                <a:tc>
                  <a:txBody>
                    <a:bodyPr/>
                    <a:lstStyle/>
                    <a:p>
                      <a:pPr rtl="0" fontAlgn="ctr"/>
                      <a:r>
                        <a:rPr lang="fr-FR" sz="1200" b="1">
                          <a:effectLst/>
                        </a:rPr>
                        <a:t>Urgent</a:t>
                      </a:r>
                    </a:p>
                  </a:txBody>
                  <a:tcPr marL="47625" marR="47625" marT="47625" marB="47625" anchor="ctr"/>
                </a:tc>
                <a:tc>
                  <a:txBody>
                    <a:bodyPr/>
                    <a:lstStyle/>
                    <a:p>
                      <a:pPr rtl="0" fontAlgn="ctr"/>
                      <a:r>
                        <a:rPr lang="fr-FR" sz="1200" b="0" dirty="0">
                          <a:effectLst/>
                        </a:rPr>
                        <a:t>Champ 16 bits utilisé pour indiquer si les données contenues sont urgentes.</a:t>
                      </a:r>
                    </a:p>
                  </a:txBody>
                  <a:tcPr marL="47625" marR="47625" marT="47625" marB="47625" anchor="ctr"/>
                </a:tc>
                <a:extLst>
                  <a:ext uri="{0D108BD9-81ED-4DB2-BD59-A6C34878D82A}">
                    <a16:rowId xmlns:a16="http://schemas.microsoft.com/office/drawing/2014/main" val="3419997136"/>
                  </a:ext>
                </a:extLst>
              </a:tr>
            </a:tbl>
          </a:graphicData>
        </a:graphic>
      </p:graphicFrame>
    </p:spTree>
    <p:extLst>
      <p:ext uri="{BB962C8B-B14F-4D97-AF65-F5344CB8AC3E}">
        <p14:creationId xmlns:p14="http://schemas.microsoft.com/office/powerpoint/2010/main" val="67254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pPr rtl="0"/>
            <a:r>
              <a:rPr lang="fr-FR" sz="1600"/>
              <a:t>Présentation du protocole TCP</a:t>
            </a:r>
            <a:r>
              <a:rPr lang="en-US" dirty="0"/>
              <a:t/>
            </a:r>
            <a:br>
              <a:rPr lang="en-US" dirty="0"/>
            </a:br>
            <a:r>
              <a:rPr lang="fr-FR" sz="2400"/>
              <a:t>Applications utilisant le protocole TCP</a:t>
            </a:r>
          </a:p>
        </p:txBody>
      </p:sp>
      <p:sp>
        <p:nvSpPr>
          <p:cNvPr id="5" name="Content Placeholder 4">
            <a:extLst>
              <a:ext uri="{FF2B5EF4-FFF2-40B4-BE49-F238E27FC236}">
                <a16:creationId xmlns:a16="http://schemas.microsoft.com/office/drawing/2014/main" id="{3E427DE6-67B8-4D1B-A2DD-BEEC0526E711}"/>
              </a:ext>
            </a:extLst>
          </p:cNvPr>
          <p:cNvSpPr>
            <a:spLocks noGrp="1"/>
          </p:cNvSpPr>
          <p:nvPr>
            <p:ph idx="1"/>
          </p:nvPr>
        </p:nvSpPr>
        <p:spPr>
          <a:xfrm>
            <a:off x="144065" y="1151931"/>
            <a:ext cx="4042610" cy="3378126"/>
          </a:xfrm>
        </p:spPr>
        <p:txBody>
          <a:bodyPr/>
          <a:lstStyle/>
          <a:p>
            <a:pPr marL="0" indent="0" rtl="0">
              <a:buNone/>
            </a:pPr>
            <a:r>
              <a:rPr lang="fr-FR" sz="1800"/>
              <a:t>Le TCP gère toutes les tâches associées à la division du flux de données en segments, à la fiabilité, au contrôle du flux de données et à la réorganisation des segments.</a:t>
            </a:r>
          </a:p>
          <a:p>
            <a:pPr marL="0" indent="0">
              <a:buNone/>
            </a:pPr>
            <a:endParaRPr lang="en-US" dirty="0"/>
          </a:p>
        </p:txBody>
      </p:sp>
      <p:pic>
        <p:nvPicPr>
          <p:cNvPr id="7" name="Picture 6">
            <a:extLst>
              <a:ext uri="{FF2B5EF4-FFF2-40B4-BE49-F238E27FC236}">
                <a16:creationId xmlns:a16="http://schemas.microsoft.com/office/drawing/2014/main" id="{1ECE00DC-D55C-4A0A-9B55-EA4DCC646D6F}"/>
              </a:ext>
            </a:extLst>
          </p:cNvPr>
          <p:cNvPicPr>
            <a:picLocks noChangeAspect="1"/>
          </p:cNvPicPr>
          <p:nvPr/>
        </p:nvPicPr>
        <p:blipFill rotWithShape="1">
          <a:blip r:embed="rId3"/>
          <a:srcRect r="3352"/>
          <a:stretch/>
        </p:blipFill>
        <p:spPr>
          <a:xfrm>
            <a:off x="4379495" y="902857"/>
            <a:ext cx="4042610" cy="3337786"/>
          </a:xfrm>
          <a:prstGeom prst="rect">
            <a:avLst/>
          </a:prstGeom>
        </p:spPr>
      </p:pic>
    </p:spTree>
    <p:extLst>
      <p:ext uri="{BB962C8B-B14F-4D97-AF65-F5344CB8AC3E}">
        <p14:creationId xmlns:p14="http://schemas.microsoft.com/office/powerpoint/2010/main" val="124117549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14.3 Présentation du protocole UDP</a:t>
            </a:r>
          </a:p>
        </p:txBody>
      </p:sp>
    </p:spTree>
    <p:custDataLst>
      <p:tags r:id="rId1"/>
    </p:custDataLst>
    <p:extLst>
      <p:ext uri="{BB962C8B-B14F-4D97-AF65-F5344CB8AC3E}">
        <p14:creationId xmlns:p14="http://schemas.microsoft.com/office/powerpoint/2010/main" val="644252129"/>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Présentation du protocole UDP</a:t>
            </a:r>
            <a:r>
              <a:rPr lang="en-US" sz="1600" dirty="0"/>
              <a:t/>
            </a:r>
            <a:br>
              <a:rPr lang="en-US" sz="1600" dirty="0"/>
            </a:br>
            <a:r>
              <a:rPr lang="fr-FR"/>
              <a:t>Caractéristiques du protocole UDP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fr-FR" sz="1800" dirty="0">
                <a:solidFill>
                  <a:srgbClr val="000000"/>
                </a:solidFill>
              </a:rPr>
              <a:t>Les caractéristiques de l'UDP sont les suivantes :</a:t>
            </a:r>
          </a:p>
          <a:p>
            <a:pPr marL="285750" indent="-285750" algn="l" rtl="0">
              <a:buFont typeface="Arial" panose="020B0604020202020204" pitchFamily="34" charset="0"/>
              <a:buChar char="•"/>
            </a:pPr>
            <a:r>
              <a:rPr lang="fr-FR" sz="1800" dirty="0">
                <a:solidFill>
                  <a:srgbClr val="000000"/>
                </a:solidFill>
              </a:rPr>
              <a:t>Les données sont reconstituées selon l'ordre de réception.</a:t>
            </a:r>
          </a:p>
          <a:p>
            <a:pPr marL="285750" indent="-285750" algn="l" rtl="0">
              <a:buFont typeface="Arial" panose="020B0604020202020204" pitchFamily="34" charset="0"/>
              <a:buChar char="•"/>
            </a:pPr>
            <a:r>
              <a:rPr lang="fr-FR" sz="1800" dirty="0">
                <a:solidFill>
                  <a:srgbClr val="000000"/>
                </a:solidFill>
              </a:rPr>
              <a:t>Les segments qui sont perdus ne sont pas </a:t>
            </a:r>
            <a:r>
              <a:rPr lang="fr-FR" sz="1800" dirty="0" smtClean="0">
                <a:solidFill>
                  <a:srgbClr val="000000"/>
                </a:solidFill>
              </a:rPr>
              <a:t>renvoyés.</a:t>
            </a:r>
          </a:p>
          <a:p>
            <a:pPr marL="285750" indent="-285750" algn="l" rtl="0">
              <a:buFont typeface="Arial" panose="020B0604020202020204" pitchFamily="34" charset="0"/>
              <a:buChar char="•"/>
            </a:pPr>
            <a:r>
              <a:rPr lang="fr-FR" sz="1800" dirty="0" smtClean="0">
                <a:solidFill>
                  <a:srgbClr val="000000"/>
                </a:solidFill>
              </a:rPr>
              <a:t>Il </a:t>
            </a:r>
            <a:r>
              <a:rPr lang="fr-FR" sz="1800" dirty="0">
                <a:solidFill>
                  <a:srgbClr val="000000"/>
                </a:solidFill>
              </a:rPr>
              <a:t>n'y a pas d'établissement de </a:t>
            </a:r>
            <a:r>
              <a:rPr lang="fr-FR" sz="1800" dirty="0" smtClean="0">
                <a:solidFill>
                  <a:srgbClr val="000000"/>
                </a:solidFill>
              </a:rPr>
              <a:t>session.</a:t>
            </a:r>
          </a:p>
          <a:p>
            <a:pPr marL="285750" indent="-285750" algn="l" rtl="0">
              <a:buFont typeface="Arial" panose="020B0604020202020204" pitchFamily="34" charset="0"/>
              <a:buChar char="•"/>
            </a:pPr>
            <a:r>
              <a:rPr lang="fr-FR" sz="1800" dirty="0" smtClean="0">
                <a:solidFill>
                  <a:srgbClr val="000000"/>
                </a:solidFill>
              </a:rPr>
              <a:t>L'expéditeur </a:t>
            </a:r>
            <a:r>
              <a:rPr lang="fr-FR" sz="1800" dirty="0">
                <a:solidFill>
                  <a:srgbClr val="000000"/>
                </a:solidFill>
              </a:rPr>
              <a:t>n'est pas informé de la disponibilité des ressources.</a:t>
            </a:r>
          </a:p>
        </p:txBody>
      </p:sp>
    </p:spTree>
    <p:extLst>
      <p:ext uri="{BB962C8B-B14F-4D97-AF65-F5344CB8AC3E}">
        <p14:creationId xmlns:p14="http://schemas.microsoft.com/office/powerpoint/2010/main" val="249728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Présentation de protocole UDP</a:t>
            </a:r>
            <a:r>
              <a:rPr lang="en-US" dirty="0"/>
              <a:t/>
            </a:r>
            <a:br>
              <a:rPr lang="en-US" dirty="0"/>
            </a:br>
            <a:r>
              <a:rPr lang="fr-FR" sz="2400"/>
              <a:t>L'en-tête UDP</a:t>
            </a:r>
          </a:p>
        </p:txBody>
      </p:sp>
      <p:sp>
        <p:nvSpPr>
          <p:cNvPr id="2" name="TextBox 1">
            <a:extLst>
              <a:ext uri="{FF2B5EF4-FFF2-40B4-BE49-F238E27FC236}">
                <a16:creationId xmlns:a16="http://schemas.microsoft.com/office/drawing/2014/main" id="{BB0A503F-F65D-4ECE-8C28-6E1BC388ACB2}"/>
              </a:ext>
            </a:extLst>
          </p:cNvPr>
          <p:cNvSpPr txBox="1"/>
          <p:nvPr/>
        </p:nvSpPr>
        <p:spPr>
          <a:xfrm>
            <a:off x="498764" y="731837"/>
            <a:ext cx="7846724" cy="646331"/>
          </a:xfrm>
          <a:prstGeom prst="rect">
            <a:avLst/>
          </a:prstGeom>
          <a:noFill/>
        </p:spPr>
        <p:txBody>
          <a:bodyPr wrap="square" rtlCol="0">
            <a:spAutoFit/>
          </a:bodyPr>
          <a:lstStyle/>
          <a:p>
            <a:pPr rtl="0"/>
            <a:r>
              <a:rPr lang="fr-FR"/>
              <a:t>L'en-tête UDP est beaucoup plus simple que l'en-tête TCP car il n'a que quatre champs et nécessite 8 octets (c'est-à-dire 64 bits).</a:t>
            </a:r>
          </a:p>
        </p:txBody>
      </p:sp>
      <p:pic>
        <p:nvPicPr>
          <p:cNvPr id="5" name="Content Placeholder 4">
            <a:extLst>
              <a:ext uri="{FF2B5EF4-FFF2-40B4-BE49-F238E27FC236}">
                <a16:creationId xmlns:a16="http://schemas.microsoft.com/office/drawing/2014/main" id="{9CE026F8-2EF7-429A-82BF-ABD2601766B8}"/>
              </a:ext>
            </a:extLst>
          </p:cNvPr>
          <p:cNvPicPr>
            <a:picLocks noGrp="1" noChangeAspect="1"/>
          </p:cNvPicPr>
          <p:nvPr>
            <p:ph idx="1"/>
          </p:nvPr>
        </p:nvPicPr>
        <p:blipFill rotWithShape="1">
          <a:blip r:embed="rId3"/>
          <a:srcRect l="1429" t="4187" r="1835" b="4117"/>
          <a:stretch/>
        </p:blipFill>
        <p:spPr>
          <a:xfrm>
            <a:off x="890337" y="1540042"/>
            <a:ext cx="7712242" cy="2358190"/>
          </a:xfrm>
          <a:prstGeom prst="rect">
            <a:avLst/>
          </a:prstGeom>
        </p:spPr>
      </p:pic>
    </p:spTree>
    <p:extLst>
      <p:ext uri="{BB962C8B-B14F-4D97-AF65-F5344CB8AC3E}">
        <p14:creationId xmlns:p14="http://schemas.microsoft.com/office/powerpoint/2010/main" val="36007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Messages ICMPv4 et ICMPv6</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fr-FR" sz="1100" dirty="0"/>
              <a:t>Internet Control Message Protocol est l’un des protocoles fondamentaux </a:t>
            </a:r>
            <a:r>
              <a:rPr lang="fr-FR" sz="1100" dirty="0" smtClean="0"/>
              <a:t>(layer 3) constituant </a:t>
            </a:r>
            <a:r>
              <a:rPr lang="fr-FR" sz="1100" dirty="0"/>
              <a:t>la suite des protocoles Internet. </a:t>
            </a:r>
            <a:endParaRPr lang="fr-FR" sz="1100" dirty="0" smtClean="0"/>
          </a:p>
          <a:p>
            <a:pPr>
              <a:buFont typeface="Arial" panose="020B0604020202020204" pitchFamily="34" charset="0"/>
              <a:buChar char="•"/>
            </a:pPr>
            <a:r>
              <a:rPr lang="fr-FR" sz="1100" dirty="0" smtClean="0"/>
              <a:t>Il </a:t>
            </a:r>
            <a:r>
              <a:rPr lang="fr-FR" sz="1100" dirty="0"/>
              <a:t>est utilisé pour véhiculer des messages de contrôle et d’erreur pour cette suite de protocoles, par exemple lorsqu’un service ou un hôte est </a:t>
            </a:r>
            <a:r>
              <a:rPr lang="fr-FR" sz="1100" dirty="0" smtClean="0"/>
              <a:t>inaccessible.</a:t>
            </a:r>
          </a:p>
          <a:p>
            <a:pPr>
              <a:buFont typeface="Arial" panose="020B0604020202020204" pitchFamily="34" charset="0"/>
              <a:buChar char="•"/>
            </a:pPr>
            <a:r>
              <a:rPr lang="fr-FR" sz="1100" dirty="0" smtClean="0"/>
              <a:t>En </a:t>
            </a:r>
            <a:r>
              <a:rPr lang="fr-FR" sz="1100" dirty="0"/>
              <a:t>effet, comme le protocole IP ne gère que le transport des paquets et ne permet pas l'envoi de messages d'erreur, c'est grâce à ce protocole qu'une machine émettrice peut savoir qu'il y a eu un incident de </a:t>
            </a:r>
            <a:r>
              <a:rPr lang="fr-FR" sz="1100" dirty="0" smtClean="0"/>
              <a:t>réseau.</a:t>
            </a:r>
          </a:p>
          <a:p>
            <a:pPr>
              <a:buFont typeface="Arial" panose="020B0604020202020204" pitchFamily="34" charset="0"/>
              <a:buChar char="•"/>
            </a:pPr>
            <a:r>
              <a:rPr lang="fr-FR" sz="1100" dirty="0" smtClean="0"/>
              <a:t>ICMPv4 </a:t>
            </a:r>
            <a:r>
              <a:rPr lang="fr-FR" sz="1100" dirty="0"/>
              <a:t>est le protocole de message des réseaux IPv4. ICMPv6 est le protocole de messagerie pour IPv6 et inclut des fonctionnalités </a:t>
            </a:r>
            <a:r>
              <a:rPr lang="fr-FR" sz="1100" dirty="0" smtClean="0"/>
              <a:t>supplémentaires.</a:t>
            </a:r>
          </a:p>
          <a:p>
            <a:pPr>
              <a:buFont typeface="Arial" panose="020B0604020202020204" pitchFamily="34" charset="0"/>
              <a:buChar char="•"/>
            </a:pPr>
            <a:r>
              <a:rPr lang="fr-FR" sz="1100" dirty="0" smtClean="0"/>
              <a:t>Les </a:t>
            </a:r>
            <a:r>
              <a:rPr lang="fr-FR" sz="1100" dirty="0"/>
              <a:t>messages ICMP communs à ICMPv4 et à ICMPv6 sont notamment les suivants:</a:t>
            </a:r>
          </a:p>
          <a:p>
            <a:pPr lvl="2" rtl="0">
              <a:buFont typeface="Arial" panose="020B0604020202020204" pitchFamily="34" charset="0"/>
              <a:buChar char="•"/>
            </a:pPr>
            <a:r>
              <a:rPr lang="fr-FR" sz="1100" dirty="0"/>
              <a:t>Accessibilité de l'Hôte</a:t>
            </a:r>
          </a:p>
          <a:p>
            <a:pPr lvl="2" rtl="0">
              <a:buFont typeface="Arial" panose="020B0604020202020204" pitchFamily="34" charset="0"/>
              <a:buChar char="•"/>
            </a:pPr>
            <a:r>
              <a:rPr lang="fr-FR" sz="1100" dirty="0"/>
              <a:t>Destination or Service </a:t>
            </a:r>
            <a:r>
              <a:rPr lang="fr-FR" sz="1100" dirty="0" err="1"/>
              <a:t>Unreachable</a:t>
            </a:r>
            <a:r>
              <a:rPr lang="fr-FR" sz="1100" dirty="0"/>
              <a:t> (destination ou service inaccessible)</a:t>
            </a:r>
          </a:p>
          <a:p>
            <a:pPr lvl="2" rtl="0">
              <a:buFont typeface="Arial" panose="020B0604020202020204" pitchFamily="34" charset="0"/>
              <a:buChar char="•"/>
            </a:pPr>
            <a:r>
              <a:rPr lang="fr-FR" sz="1100" dirty="0"/>
              <a:t>Time </a:t>
            </a:r>
            <a:r>
              <a:rPr lang="fr-FR" sz="1100" dirty="0" err="1"/>
              <a:t>exceeded</a:t>
            </a:r>
            <a:r>
              <a:rPr lang="fr-FR" sz="1100" dirty="0"/>
              <a:t> (Délai dépassé)</a:t>
            </a:r>
          </a:p>
          <a:p>
            <a:pPr marL="0" indent="0">
              <a:buNone/>
            </a:pPr>
            <a:endParaRPr lang="en-US" sz="1100" dirty="0"/>
          </a:p>
          <a:p>
            <a:pPr marL="0" indent="0" rtl="0">
              <a:buNone/>
            </a:pPr>
            <a:r>
              <a:rPr lang="fr-FR" sz="1100" dirty="0"/>
              <a:t>Remarque : les messages ICMPv4 ne sont pas obligatoires et ne sont souvent pas autorisés au sein d'un réseau pour des raisons de sécurité. </a:t>
            </a:r>
          </a:p>
          <a:p>
            <a:pPr>
              <a:buFont typeface="Arial" panose="020B0604020202020204" pitchFamily="34" charset="0"/>
              <a:buChar char="•"/>
            </a:pPr>
            <a:endParaRPr lang="en-US" sz="1100" dirty="0"/>
          </a:p>
          <a:p>
            <a:endParaRPr lang="en-US" altLang="ja-JP" sz="1100"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9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Présentation de protocole UDP</a:t>
            </a:r>
            <a:r>
              <a:rPr lang="en-US" dirty="0"/>
              <a:t/>
            </a:r>
            <a:br>
              <a:rPr lang="en-US" dirty="0"/>
            </a:br>
            <a:r>
              <a:rPr lang="fr-FR" sz="2400"/>
              <a:t>Les Champs d'en-tête UDP</a:t>
            </a:r>
          </a:p>
        </p:txBody>
      </p:sp>
      <p:sp>
        <p:nvSpPr>
          <p:cNvPr id="2" name="TextBox 1">
            <a:extLst>
              <a:ext uri="{FF2B5EF4-FFF2-40B4-BE49-F238E27FC236}">
                <a16:creationId xmlns:a16="http://schemas.microsoft.com/office/drawing/2014/main" id="{7A79FB27-AB75-4676-A7DD-F32F8108A8E4}"/>
              </a:ext>
            </a:extLst>
          </p:cNvPr>
          <p:cNvSpPr txBox="1"/>
          <p:nvPr/>
        </p:nvSpPr>
        <p:spPr>
          <a:xfrm>
            <a:off x="193964" y="731837"/>
            <a:ext cx="7329054" cy="369332"/>
          </a:xfrm>
          <a:prstGeom prst="rect">
            <a:avLst/>
          </a:prstGeom>
          <a:noFill/>
        </p:spPr>
        <p:txBody>
          <a:bodyPr wrap="square" rtlCol="0">
            <a:spAutoFit/>
          </a:bodyPr>
          <a:lstStyle/>
          <a:p>
            <a:pPr rtl="0"/>
            <a:r>
              <a:rPr lang="fr-FR"/>
              <a:t>Le tableau identifie et décrit les quatre champs d'un en-tête UDP.</a:t>
            </a:r>
          </a:p>
        </p:txBody>
      </p:sp>
      <p:graphicFrame>
        <p:nvGraphicFramePr>
          <p:cNvPr id="6" name="Content Placeholder 5">
            <a:extLst>
              <a:ext uri="{FF2B5EF4-FFF2-40B4-BE49-F238E27FC236}">
                <a16:creationId xmlns:a16="http://schemas.microsoft.com/office/drawing/2014/main" id="{3F2E23C1-508F-7649-AE14-E808BD745B8C}"/>
              </a:ext>
            </a:extLst>
          </p:cNvPr>
          <p:cNvGraphicFramePr>
            <a:graphicFrameLocks noGrp="1"/>
          </p:cNvGraphicFramePr>
          <p:nvPr>
            <p:ph idx="1"/>
            <p:extLst/>
          </p:nvPr>
        </p:nvGraphicFramePr>
        <p:xfrm>
          <a:off x="431800" y="1644650"/>
          <a:ext cx="8280400" cy="2307590"/>
        </p:xfrm>
        <a:graphic>
          <a:graphicData uri="http://schemas.openxmlformats.org/drawingml/2006/table">
            <a:tbl>
              <a:tblPr firstRow="1" bandRow="1">
                <a:tableStyleId>{5C22544A-7EE6-4342-B048-85BDC9FD1C3A}</a:tableStyleId>
              </a:tblPr>
              <a:tblGrid>
                <a:gridCol w="1697789">
                  <a:extLst>
                    <a:ext uri="{9D8B030D-6E8A-4147-A177-3AD203B41FA5}">
                      <a16:colId xmlns:a16="http://schemas.microsoft.com/office/drawing/2014/main" val="672764447"/>
                    </a:ext>
                  </a:extLst>
                </a:gridCol>
                <a:gridCol w="6582611">
                  <a:extLst>
                    <a:ext uri="{9D8B030D-6E8A-4147-A177-3AD203B41FA5}">
                      <a16:colId xmlns:a16="http://schemas.microsoft.com/office/drawing/2014/main" val="1898767724"/>
                    </a:ext>
                  </a:extLst>
                </a:gridCol>
              </a:tblGrid>
              <a:tr h="370840">
                <a:tc>
                  <a:txBody>
                    <a:bodyPr/>
                    <a:lstStyle/>
                    <a:p>
                      <a:pPr algn="l" rtl="0" fontAlgn="ctr"/>
                      <a:r>
                        <a:rPr lang="fr-FR" b="1">
                          <a:effectLst/>
                        </a:rPr>
                        <a:t>Champ d'en-tête UDP</a:t>
                      </a:r>
                    </a:p>
                  </a:txBody>
                  <a:tcPr marL="47625" marR="47625" marT="47625" marB="47625" anchor="ctr"/>
                </a:tc>
                <a:tc>
                  <a:txBody>
                    <a:bodyPr/>
                    <a:lstStyle/>
                    <a:p>
                      <a:pPr algn="l" rtl="0" fontAlgn="ctr"/>
                      <a:r>
                        <a:rPr lang="fr-FR" b="1">
                          <a:effectLst/>
                        </a:rPr>
                        <a:t>Description</a:t>
                      </a:r>
                    </a:p>
                  </a:txBody>
                  <a:tcPr marL="47625" marR="47625" marT="47625" marB="47625" anchor="ctr"/>
                </a:tc>
                <a:extLst>
                  <a:ext uri="{0D108BD9-81ED-4DB2-BD59-A6C34878D82A}">
                    <a16:rowId xmlns:a16="http://schemas.microsoft.com/office/drawing/2014/main" val="899509290"/>
                  </a:ext>
                </a:extLst>
              </a:tr>
              <a:tr h="370840">
                <a:tc>
                  <a:txBody>
                    <a:bodyPr/>
                    <a:lstStyle/>
                    <a:p>
                      <a:pPr rtl="0" fontAlgn="ctr"/>
                      <a:r>
                        <a:rPr lang="fr-FR" b="1">
                          <a:effectLst/>
                        </a:rPr>
                        <a:t>Port source</a:t>
                      </a:r>
                    </a:p>
                  </a:txBody>
                  <a:tcPr marL="47625" marR="47625" marT="47625" marB="47625" anchor="ctr"/>
                </a:tc>
                <a:tc>
                  <a:txBody>
                    <a:bodyPr/>
                    <a:lstStyle/>
                    <a:p>
                      <a:pPr rtl="0" fontAlgn="ctr"/>
                      <a:r>
                        <a:rPr lang="fr-FR" b="0">
                          <a:effectLst/>
                        </a:rPr>
                        <a:t>Champ 16 bits utilisé pour identifier l'application source par le numéro de port.</a:t>
                      </a:r>
                    </a:p>
                  </a:txBody>
                  <a:tcPr marL="47625" marR="47625" marT="47625" marB="47625" anchor="ctr"/>
                </a:tc>
                <a:extLst>
                  <a:ext uri="{0D108BD9-81ED-4DB2-BD59-A6C34878D82A}">
                    <a16:rowId xmlns:a16="http://schemas.microsoft.com/office/drawing/2014/main" val="3858658826"/>
                  </a:ext>
                </a:extLst>
              </a:tr>
              <a:tr h="370840">
                <a:tc>
                  <a:txBody>
                    <a:bodyPr/>
                    <a:lstStyle/>
                    <a:p>
                      <a:pPr rtl="0" fontAlgn="ctr"/>
                      <a:r>
                        <a:rPr lang="fr-FR" b="1">
                          <a:effectLst/>
                        </a:rPr>
                        <a:t>Port de destination</a:t>
                      </a:r>
                    </a:p>
                  </a:txBody>
                  <a:tcPr marL="47625" marR="47625" marT="47625" marB="47625" anchor="ctr"/>
                </a:tc>
                <a:tc>
                  <a:txBody>
                    <a:bodyPr/>
                    <a:lstStyle/>
                    <a:p>
                      <a:pPr rtl="0" fontAlgn="ctr"/>
                      <a:r>
                        <a:rPr lang="fr-FR" b="0">
                          <a:effectLst/>
                        </a:rPr>
                        <a:t>Champ de 16 bits utilisé pour identifier l'application de destination par le numéro de port.</a:t>
                      </a:r>
                    </a:p>
                  </a:txBody>
                  <a:tcPr marL="47625" marR="47625" marT="47625" marB="47625" anchor="ctr"/>
                </a:tc>
                <a:extLst>
                  <a:ext uri="{0D108BD9-81ED-4DB2-BD59-A6C34878D82A}">
                    <a16:rowId xmlns:a16="http://schemas.microsoft.com/office/drawing/2014/main" val="808665367"/>
                  </a:ext>
                </a:extLst>
              </a:tr>
              <a:tr h="370840">
                <a:tc>
                  <a:txBody>
                    <a:bodyPr/>
                    <a:lstStyle/>
                    <a:p>
                      <a:pPr rtl="0" fontAlgn="ctr"/>
                      <a:r>
                        <a:rPr lang="fr-FR" b="1">
                          <a:effectLst/>
                        </a:rPr>
                        <a:t>Longueur</a:t>
                      </a:r>
                    </a:p>
                  </a:txBody>
                  <a:tcPr marL="47625" marR="47625" marT="47625" marB="47625" anchor="ctr"/>
                </a:tc>
                <a:tc>
                  <a:txBody>
                    <a:bodyPr/>
                    <a:lstStyle/>
                    <a:p>
                      <a:pPr rtl="0" fontAlgn="ctr"/>
                      <a:r>
                        <a:rPr lang="fr-FR" b="0">
                          <a:effectLst/>
                        </a:rPr>
                        <a:t>Champ 16 bits indiquant la longueur de l'en-tête de datagramme UDP.</a:t>
                      </a:r>
                    </a:p>
                  </a:txBody>
                  <a:tcPr marL="47625" marR="47625" marT="47625" marB="47625" anchor="ctr"/>
                </a:tc>
                <a:extLst>
                  <a:ext uri="{0D108BD9-81ED-4DB2-BD59-A6C34878D82A}">
                    <a16:rowId xmlns:a16="http://schemas.microsoft.com/office/drawing/2014/main" val="1521255676"/>
                  </a:ext>
                </a:extLst>
              </a:tr>
              <a:tr h="370840">
                <a:tc>
                  <a:txBody>
                    <a:bodyPr/>
                    <a:lstStyle/>
                    <a:p>
                      <a:pPr rtl="0" fontAlgn="ctr"/>
                      <a:r>
                        <a:rPr lang="fr-FR" b="1">
                          <a:effectLst/>
                        </a:rPr>
                        <a:t>Somme de contrôle</a:t>
                      </a:r>
                    </a:p>
                  </a:txBody>
                  <a:tcPr marL="47625" marR="47625" marT="47625" marB="47625" anchor="ctr"/>
                </a:tc>
                <a:tc>
                  <a:txBody>
                    <a:bodyPr/>
                    <a:lstStyle/>
                    <a:p>
                      <a:pPr rtl="0" fontAlgn="ctr"/>
                      <a:r>
                        <a:rPr lang="fr-FR" b="0">
                          <a:effectLst/>
                        </a:rPr>
                        <a:t>Champ 16 bits utilisé pour la vérification des erreurs de l'en-tête et des données du datagramme.</a:t>
                      </a:r>
                    </a:p>
                  </a:txBody>
                  <a:tcPr marL="47625" marR="47625" marT="47625" marB="47625" anchor="ctr"/>
                </a:tc>
                <a:extLst>
                  <a:ext uri="{0D108BD9-81ED-4DB2-BD59-A6C34878D82A}">
                    <a16:rowId xmlns:a16="http://schemas.microsoft.com/office/drawing/2014/main" val="14811281"/>
                  </a:ext>
                </a:extLst>
              </a:tr>
            </a:tbl>
          </a:graphicData>
        </a:graphic>
      </p:graphicFrame>
    </p:spTree>
    <p:extLst>
      <p:ext uri="{BB962C8B-B14F-4D97-AF65-F5344CB8AC3E}">
        <p14:creationId xmlns:p14="http://schemas.microsoft.com/office/powerpoint/2010/main" val="244352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pPr rtl="0"/>
            <a:r>
              <a:rPr lang="fr-FR" sz="1600"/>
              <a:t>Présentation du protocole UDP</a:t>
            </a:r>
            <a:r>
              <a:rPr lang="en-US" dirty="0"/>
              <a:t/>
            </a:r>
            <a:br>
              <a:rPr lang="en-US" dirty="0"/>
            </a:br>
            <a:r>
              <a:rPr lang="fr-FR" sz="2400"/>
              <a:t>Applications utilisant le protocole UDP</a:t>
            </a:r>
          </a:p>
        </p:txBody>
      </p:sp>
      <p:sp>
        <p:nvSpPr>
          <p:cNvPr id="5" name="Content Placeholder 4">
            <a:extLst>
              <a:ext uri="{FF2B5EF4-FFF2-40B4-BE49-F238E27FC236}">
                <a16:creationId xmlns:a16="http://schemas.microsoft.com/office/drawing/2014/main" id="{73138074-9455-4799-A477-AF110009D0E7}"/>
              </a:ext>
            </a:extLst>
          </p:cNvPr>
          <p:cNvSpPr>
            <a:spLocks noGrp="1"/>
          </p:cNvSpPr>
          <p:nvPr>
            <p:ph idx="1"/>
          </p:nvPr>
        </p:nvSpPr>
        <p:spPr>
          <a:xfrm>
            <a:off x="144065" y="798944"/>
            <a:ext cx="4922981" cy="4155319"/>
          </a:xfrm>
        </p:spPr>
        <p:txBody>
          <a:bodyPr/>
          <a:lstStyle/>
          <a:p>
            <a:pPr rtl="0"/>
            <a:r>
              <a:rPr lang="fr-FR" sz="1400" dirty="0">
                <a:solidFill>
                  <a:srgbClr val="FF0000"/>
                </a:solidFill>
              </a:rPr>
              <a:t>Les applications vidéo et multimédia en direct : </a:t>
            </a:r>
            <a:r>
              <a:rPr lang="fr-FR" sz="1400" dirty="0"/>
              <a:t>Ces applications peuvent tolérer une certaine perte de données, mais ne nécessitent que peu ou pas de délai. La voix sur IP et le streaming vidéo sont de bons </a:t>
            </a:r>
            <a:r>
              <a:rPr lang="fr-FR" sz="1400" dirty="0" smtClean="0"/>
              <a:t>exemples.</a:t>
            </a:r>
          </a:p>
          <a:p>
            <a:pPr rtl="0"/>
            <a:r>
              <a:rPr lang="fr-FR" sz="1400" dirty="0" smtClean="0">
                <a:solidFill>
                  <a:srgbClr val="FF0000"/>
                </a:solidFill>
              </a:rPr>
              <a:t>Les </a:t>
            </a:r>
            <a:r>
              <a:rPr lang="fr-FR" sz="1400" dirty="0">
                <a:solidFill>
                  <a:srgbClr val="FF0000"/>
                </a:solidFill>
              </a:rPr>
              <a:t>simples applications de requête et de réponse : </a:t>
            </a:r>
            <a:r>
              <a:rPr lang="fr-FR" sz="1400" dirty="0"/>
              <a:t>ils sont des applications dont les transactions sont simples et pour lesquelles un hôte envoie une requête à laquelle il recevra ou non une réponse. Exemples incluent DNS et </a:t>
            </a:r>
            <a:r>
              <a:rPr lang="fr-FR" sz="1400" dirty="0" smtClean="0"/>
              <a:t>DHCP.</a:t>
            </a:r>
          </a:p>
          <a:p>
            <a:pPr rtl="0"/>
            <a:r>
              <a:rPr lang="fr-FR" sz="1400" dirty="0" smtClean="0">
                <a:solidFill>
                  <a:srgbClr val="FF0000"/>
                </a:solidFill>
              </a:rPr>
              <a:t>Applications </a:t>
            </a:r>
            <a:r>
              <a:rPr lang="fr-FR" sz="1400" dirty="0">
                <a:solidFill>
                  <a:srgbClr val="FF0000"/>
                </a:solidFill>
              </a:rPr>
              <a:t>qui gèrent elles-mêmes la fiabilité</a:t>
            </a:r>
            <a:r>
              <a:rPr lang="fr-FR" sz="1400" dirty="0"/>
              <a:t>- Communications unidirectionnelles où le contrôle de flux, la détection des erreurs, les accusés de réception et la récupération des erreurs ne sont pas nécessaires, ou peuvent être gérés par l'application. Exemples incluent: SNMP et TFTP.</a:t>
            </a:r>
          </a:p>
        </p:txBody>
      </p:sp>
      <p:pic>
        <p:nvPicPr>
          <p:cNvPr id="6" name="Picture 5">
            <a:extLst>
              <a:ext uri="{FF2B5EF4-FFF2-40B4-BE49-F238E27FC236}">
                <a16:creationId xmlns:a16="http://schemas.microsoft.com/office/drawing/2014/main" id="{85B2BC8D-C067-4AAD-8A3D-91BC798D4906}"/>
              </a:ext>
            </a:extLst>
          </p:cNvPr>
          <p:cNvPicPr>
            <a:picLocks noChangeAspect="1"/>
          </p:cNvPicPr>
          <p:nvPr/>
        </p:nvPicPr>
        <p:blipFill rotWithShape="1">
          <a:blip r:embed="rId3"/>
          <a:srcRect l="15105" t="3227" r="12047" b="3300"/>
          <a:stretch/>
        </p:blipFill>
        <p:spPr>
          <a:xfrm>
            <a:off x="5293290" y="568869"/>
            <a:ext cx="3380875" cy="3674684"/>
          </a:xfrm>
          <a:prstGeom prst="rect">
            <a:avLst/>
          </a:prstGeom>
        </p:spPr>
      </p:pic>
    </p:spTree>
    <p:extLst>
      <p:ext uri="{BB962C8B-B14F-4D97-AF65-F5344CB8AC3E}">
        <p14:creationId xmlns:p14="http://schemas.microsoft.com/office/powerpoint/2010/main" val="831636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14.4 Les Numéros de ports</a:t>
            </a:r>
          </a:p>
        </p:txBody>
      </p:sp>
    </p:spTree>
    <p:custDataLst>
      <p:tags r:id="rId1"/>
    </p:custDataLst>
    <p:extLst>
      <p:ext uri="{BB962C8B-B14F-4D97-AF65-F5344CB8AC3E}">
        <p14:creationId xmlns:p14="http://schemas.microsoft.com/office/powerpoint/2010/main" val="947432327"/>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Les Numéros de port</a:t>
            </a:r>
            <a:r>
              <a:rPr lang="en-US" dirty="0"/>
              <a:t/>
            </a:r>
            <a:br>
              <a:rPr lang="en-US" dirty="0"/>
            </a:br>
            <a:r>
              <a:rPr lang="fr-FR" sz="2400"/>
              <a:t>Communications multiples et séparées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30861" y="892504"/>
            <a:ext cx="8517213" cy="1888404"/>
          </a:xfrm>
        </p:spPr>
        <p:txBody>
          <a:bodyPr/>
          <a:lstStyle/>
          <a:p>
            <a:pPr marL="0" indent="0" algn="l" rtl="0"/>
            <a:r>
              <a:rPr lang="fr-FR" sz="1600">
                <a:solidFill>
                  <a:srgbClr val="000000"/>
                </a:solidFill>
              </a:rPr>
              <a:t>Les protocoles de couches de transport TCP et UDP utilisent des numéros de port pour gérer plusieurs conversations simultanées.</a:t>
            </a:r>
          </a:p>
          <a:p>
            <a:pPr marL="0" indent="0" algn="l"/>
            <a:endParaRPr lang="en-US" sz="1600" dirty="0">
              <a:solidFill>
                <a:srgbClr val="000000"/>
              </a:solidFill>
            </a:endParaRPr>
          </a:p>
          <a:p>
            <a:pPr marL="0" indent="0" algn="l" rtl="0"/>
            <a:r>
              <a:rPr lang="fr-FR" sz="1600">
                <a:solidFill>
                  <a:srgbClr val="000000"/>
                </a:solidFill>
              </a:rPr>
              <a:t>Le numéro de port source est associé à l'application d'origine sur l'hôte local tandis que le numéro de port de destination est associé à l'application de destination sur l'hôte distant.</a:t>
            </a:r>
          </a:p>
        </p:txBody>
      </p:sp>
      <p:pic>
        <p:nvPicPr>
          <p:cNvPr id="2" name="Picture 1">
            <a:extLst>
              <a:ext uri="{FF2B5EF4-FFF2-40B4-BE49-F238E27FC236}">
                <a16:creationId xmlns:a16="http://schemas.microsoft.com/office/drawing/2014/main" id="{EC1712BE-425B-468A-9840-CA0161D62B86}"/>
              </a:ext>
            </a:extLst>
          </p:cNvPr>
          <p:cNvPicPr>
            <a:picLocks noChangeAspect="1"/>
          </p:cNvPicPr>
          <p:nvPr/>
        </p:nvPicPr>
        <p:blipFill>
          <a:blip r:embed="rId3"/>
          <a:stretch>
            <a:fillRect/>
          </a:stretch>
        </p:blipFill>
        <p:spPr>
          <a:xfrm>
            <a:off x="655696" y="2941575"/>
            <a:ext cx="7832608" cy="1362075"/>
          </a:xfrm>
          <a:prstGeom prst="rect">
            <a:avLst/>
          </a:prstGeom>
        </p:spPr>
      </p:pic>
    </p:spTree>
    <p:extLst>
      <p:ext uri="{BB962C8B-B14F-4D97-AF65-F5344CB8AC3E}">
        <p14:creationId xmlns:p14="http://schemas.microsoft.com/office/powerpoint/2010/main" val="349317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pPr rtl="0"/>
            <a:r>
              <a:rPr lang="fr-FR" sz="1600"/>
              <a:t>Numéros de port</a:t>
            </a:r>
            <a:r>
              <a:rPr lang="en-US" dirty="0"/>
              <a:t/>
            </a:r>
            <a:br>
              <a:rPr lang="en-US" dirty="0"/>
            </a:br>
            <a:r>
              <a:rPr lang="fr-FR" sz="2400"/>
              <a:t>Paires d'interfaces de connexion</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864087"/>
            <a:ext cx="4179882" cy="3676040"/>
          </a:xfrm>
        </p:spPr>
        <p:txBody>
          <a:bodyPr/>
          <a:lstStyle/>
          <a:p>
            <a:pPr marL="285750" indent="-285750" algn="l" rtl="0">
              <a:buFont typeface="Arial" panose="020B0604020202020204" pitchFamily="34" charset="0"/>
              <a:buChar char="•"/>
            </a:pPr>
            <a:r>
              <a:rPr lang="fr-FR" sz="1600" dirty="0">
                <a:solidFill>
                  <a:srgbClr val="000000"/>
                </a:solidFill>
              </a:rPr>
              <a:t>Les ports sources et de destination sont placés à l'intérieur du </a:t>
            </a:r>
            <a:r>
              <a:rPr lang="fr-FR" sz="1600" dirty="0" smtClean="0">
                <a:solidFill>
                  <a:srgbClr val="000000"/>
                </a:solidFill>
              </a:rPr>
              <a:t>segment.</a:t>
            </a:r>
          </a:p>
          <a:p>
            <a:pPr marL="285750" indent="-285750" algn="l" rtl="0">
              <a:buFont typeface="Arial" panose="020B0604020202020204" pitchFamily="34" charset="0"/>
              <a:buChar char="•"/>
            </a:pPr>
            <a:r>
              <a:rPr lang="fr-FR" sz="1600" dirty="0" smtClean="0">
                <a:solidFill>
                  <a:srgbClr val="000000"/>
                </a:solidFill>
              </a:rPr>
              <a:t>Les </a:t>
            </a:r>
            <a:r>
              <a:rPr lang="fr-FR" sz="1600" dirty="0">
                <a:solidFill>
                  <a:srgbClr val="000000"/>
                </a:solidFill>
              </a:rPr>
              <a:t>segments sont ensuite encapsulés dans un paquet </a:t>
            </a:r>
            <a:r>
              <a:rPr lang="fr-FR" sz="1600" dirty="0" smtClean="0">
                <a:solidFill>
                  <a:srgbClr val="000000"/>
                </a:solidFill>
              </a:rPr>
              <a:t>IP.</a:t>
            </a:r>
          </a:p>
          <a:p>
            <a:pPr marL="285750" indent="-285750" algn="l" rtl="0">
              <a:buFont typeface="Arial" panose="020B0604020202020204" pitchFamily="34" charset="0"/>
              <a:buChar char="•"/>
            </a:pPr>
            <a:r>
              <a:rPr lang="fr-FR" sz="1600" dirty="0" smtClean="0">
                <a:solidFill>
                  <a:srgbClr val="000000"/>
                </a:solidFill>
              </a:rPr>
              <a:t>La </a:t>
            </a:r>
            <a:r>
              <a:rPr lang="fr-FR" sz="1600" dirty="0">
                <a:solidFill>
                  <a:srgbClr val="000000"/>
                </a:solidFill>
              </a:rPr>
              <a:t>combinaison de l'adresse IP source et du numéro de port source, ou de l'adresse IP de destination et du numéro de port de destination, est appelée </a:t>
            </a:r>
            <a:r>
              <a:rPr lang="fr-FR" sz="1600" dirty="0">
                <a:solidFill>
                  <a:srgbClr val="FF0000"/>
                </a:solidFill>
              </a:rPr>
              <a:t>interface de </a:t>
            </a:r>
            <a:r>
              <a:rPr lang="fr-FR" sz="1600" dirty="0" smtClean="0">
                <a:solidFill>
                  <a:srgbClr val="FF0000"/>
                </a:solidFill>
              </a:rPr>
              <a:t>connexion.</a:t>
            </a:r>
          </a:p>
          <a:p>
            <a:pPr marL="285750" indent="-285750" algn="l" rtl="0">
              <a:buFont typeface="Arial" panose="020B0604020202020204" pitchFamily="34" charset="0"/>
              <a:buChar char="•"/>
            </a:pPr>
            <a:r>
              <a:rPr lang="fr-FR" sz="1600" dirty="0" smtClean="0">
                <a:solidFill>
                  <a:srgbClr val="000000"/>
                </a:solidFill>
              </a:rPr>
              <a:t>Les </a:t>
            </a:r>
            <a:r>
              <a:rPr lang="fr-FR" sz="1600" dirty="0">
                <a:solidFill>
                  <a:srgbClr val="000000"/>
                </a:solidFill>
              </a:rPr>
              <a:t>interfaces de connexion permettent à plusieurs processus exécutés sur un client de se différencier les uns des autres, et aux multiples connexions à un processus serveur de se distinguer les unes des autres.</a:t>
            </a:r>
          </a:p>
        </p:txBody>
      </p:sp>
      <p:pic>
        <p:nvPicPr>
          <p:cNvPr id="2" name="Picture 1">
            <a:extLst>
              <a:ext uri="{FF2B5EF4-FFF2-40B4-BE49-F238E27FC236}">
                <a16:creationId xmlns:a16="http://schemas.microsoft.com/office/drawing/2014/main" id="{0335C01A-D969-437E-A54C-4277C8E6FD19}"/>
              </a:ext>
            </a:extLst>
          </p:cNvPr>
          <p:cNvPicPr>
            <a:picLocks noChangeAspect="1"/>
          </p:cNvPicPr>
          <p:nvPr/>
        </p:nvPicPr>
        <p:blipFill>
          <a:blip r:embed="rId3"/>
          <a:stretch>
            <a:fillRect/>
          </a:stretch>
        </p:blipFill>
        <p:spPr>
          <a:xfrm>
            <a:off x="4503407" y="864086"/>
            <a:ext cx="4370394" cy="3550895"/>
          </a:xfrm>
          <a:prstGeom prst="rect">
            <a:avLst/>
          </a:prstGeom>
        </p:spPr>
      </p:pic>
    </p:spTree>
    <p:extLst>
      <p:ext uri="{BB962C8B-B14F-4D97-AF65-F5344CB8AC3E}">
        <p14:creationId xmlns:p14="http://schemas.microsoft.com/office/powerpoint/2010/main" val="210360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Les Numéros de port</a:t>
            </a:r>
            <a:r>
              <a:rPr lang="en-US" dirty="0"/>
              <a:t/>
            </a:r>
            <a:br>
              <a:rPr lang="en-US" dirty="0"/>
            </a:br>
            <a:r>
              <a:rPr lang="fr-FR" sz="2400"/>
              <a:t>Groupes de numéros de port</a:t>
            </a:r>
          </a:p>
        </p:txBody>
      </p:sp>
      <p:graphicFrame>
        <p:nvGraphicFramePr>
          <p:cNvPr id="4" name="Table 3">
            <a:extLst>
              <a:ext uri="{FF2B5EF4-FFF2-40B4-BE49-F238E27FC236}">
                <a16:creationId xmlns:a16="http://schemas.microsoft.com/office/drawing/2014/main" id="{DF331542-2CD8-CD45-BF9A-539BF0F0F046}"/>
              </a:ext>
            </a:extLst>
          </p:cNvPr>
          <p:cNvGraphicFramePr>
            <a:graphicFrameLocks noGrp="1"/>
          </p:cNvGraphicFramePr>
          <p:nvPr>
            <p:extLst>
              <p:ext uri="{D42A27DB-BD31-4B8C-83A1-F6EECF244321}">
                <p14:modId xmlns:p14="http://schemas.microsoft.com/office/powerpoint/2010/main" val="3031050542"/>
              </p:ext>
            </p:extLst>
          </p:nvPr>
        </p:nvGraphicFramePr>
        <p:xfrm>
          <a:off x="529388" y="744287"/>
          <a:ext cx="7988970" cy="3855720"/>
        </p:xfrm>
        <a:graphic>
          <a:graphicData uri="http://schemas.openxmlformats.org/drawingml/2006/table">
            <a:tbl>
              <a:tblPr firstRow="1" bandRow="1">
                <a:tableStyleId>{5C22544A-7EE6-4342-B048-85BDC9FD1C3A}</a:tableStyleId>
              </a:tblPr>
              <a:tblGrid>
                <a:gridCol w="1143001">
                  <a:extLst>
                    <a:ext uri="{9D8B030D-6E8A-4147-A177-3AD203B41FA5}">
                      <a16:colId xmlns:a16="http://schemas.microsoft.com/office/drawing/2014/main" val="2108364386"/>
                    </a:ext>
                  </a:extLst>
                </a:gridCol>
                <a:gridCol w="1636295">
                  <a:extLst>
                    <a:ext uri="{9D8B030D-6E8A-4147-A177-3AD203B41FA5}">
                      <a16:colId xmlns:a16="http://schemas.microsoft.com/office/drawing/2014/main" val="866492760"/>
                    </a:ext>
                  </a:extLst>
                </a:gridCol>
                <a:gridCol w="5209674">
                  <a:extLst>
                    <a:ext uri="{9D8B030D-6E8A-4147-A177-3AD203B41FA5}">
                      <a16:colId xmlns:a16="http://schemas.microsoft.com/office/drawing/2014/main" val="313730123"/>
                    </a:ext>
                  </a:extLst>
                </a:gridCol>
              </a:tblGrid>
              <a:tr h="370840">
                <a:tc>
                  <a:txBody>
                    <a:bodyPr/>
                    <a:lstStyle/>
                    <a:p>
                      <a:pPr algn="l" rtl="0" fontAlgn="ctr"/>
                      <a:r>
                        <a:rPr lang="fr-FR" sz="1200" b="1">
                          <a:effectLst/>
                        </a:rPr>
                        <a:t>Groupe de ports</a:t>
                      </a:r>
                    </a:p>
                  </a:txBody>
                  <a:tcPr marL="47625" marR="47625" marT="47625" marB="47625" anchor="ctr"/>
                </a:tc>
                <a:tc>
                  <a:txBody>
                    <a:bodyPr/>
                    <a:lstStyle/>
                    <a:p>
                      <a:pPr algn="l" rtl="0" fontAlgn="ctr"/>
                      <a:r>
                        <a:rPr lang="fr-FR" sz="1200" b="1">
                          <a:effectLst/>
                        </a:rPr>
                        <a:t>Gamme de numéros</a:t>
                      </a:r>
                    </a:p>
                  </a:txBody>
                  <a:tcPr marL="47625" marR="47625" marT="47625" marB="47625" anchor="ctr"/>
                </a:tc>
                <a:tc>
                  <a:txBody>
                    <a:bodyPr/>
                    <a:lstStyle/>
                    <a:p>
                      <a:pPr algn="l" rtl="0" fontAlgn="ctr"/>
                      <a:r>
                        <a:rPr lang="fr-FR" sz="1200" b="1">
                          <a:effectLst/>
                        </a:rPr>
                        <a:t>Description</a:t>
                      </a:r>
                    </a:p>
                  </a:txBody>
                  <a:tcPr marL="47625" marR="47625" marT="47625" marB="47625" anchor="ctr"/>
                </a:tc>
                <a:extLst>
                  <a:ext uri="{0D108BD9-81ED-4DB2-BD59-A6C34878D82A}">
                    <a16:rowId xmlns:a16="http://schemas.microsoft.com/office/drawing/2014/main" val="3297247114"/>
                  </a:ext>
                </a:extLst>
              </a:tr>
              <a:tr h="370840">
                <a:tc>
                  <a:txBody>
                    <a:bodyPr/>
                    <a:lstStyle/>
                    <a:p>
                      <a:pPr rtl="0" fontAlgn="ctr"/>
                      <a:r>
                        <a:rPr lang="fr-FR" sz="1200" b="1">
                          <a:effectLst/>
                        </a:rPr>
                        <a:t>Ports réservés</a:t>
                      </a:r>
                    </a:p>
                  </a:txBody>
                  <a:tcPr marL="47625" marR="47625" marT="47625" marB="47625" anchor="ctr"/>
                </a:tc>
                <a:tc>
                  <a:txBody>
                    <a:bodyPr/>
                    <a:lstStyle/>
                    <a:p>
                      <a:pPr rtl="0" fontAlgn="ctr"/>
                      <a:r>
                        <a:rPr lang="fr-FR" sz="1200" b="1" dirty="0">
                          <a:solidFill>
                            <a:srgbClr val="FF0000"/>
                          </a:solidFill>
                          <a:effectLst/>
                        </a:rPr>
                        <a:t>de 0 à 1023</a:t>
                      </a:r>
                    </a:p>
                  </a:txBody>
                  <a:tcPr marL="47625" marR="47625" marT="47625" marB="47625" anchor="ctr"/>
                </a:tc>
                <a:tc>
                  <a:txBody>
                    <a:bodyPr/>
                    <a:lstStyle/>
                    <a:p>
                      <a:pPr rtl="0" fontAlgn="ctr">
                        <a:buFont typeface="Arial" panose="020B0604020202020204" pitchFamily="34" charset="0"/>
                        <a:buChar char="•"/>
                      </a:pPr>
                      <a:r>
                        <a:rPr lang="fr-FR" sz="1200" b="0">
                          <a:effectLst/>
                        </a:rPr>
                        <a:t>Ces numéros de port sont réservés aux services et aux applications courants ou populaires tels que les navigateurs web, les clients de messagerie électronique et les clients d'accès à distance.</a:t>
                      </a:r>
                    </a:p>
                    <a:p>
                      <a:pPr rtl="0" fontAlgn="ctr">
                        <a:buFont typeface="Arial" panose="020B0604020202020204" pitchFamily="34" charset="0"/>
                        <a:buChar char="•"/>
                      </a:pPr>
                      <a:r>
                        <a:rPr lang="fr-FR" sz="1200" b="0">
                          <a:effectLst/>
                        </a:rPr>
                        <a:t>Les ports bien connus définis pour les applications serveur courantes permettent aux clients d'identifier facilement le service associé requis.</a:t>
                      </a:r>
                    </a:p>
                  </a:txBody>
                  <a:tcPr marL="47625" marR="47625" marT="47625" marB="47625" anchor="ctr"/>
                </a:tc>
                <a:extLst>
                  <a:ext uri="{0D108BD9-81ED-4DB2-BD59-A6C34878D82A}">
                    <a16:rowId xmlns:a16="http://schemas.microsoft.com/office/drawing/2014/main" val="3767578845"/>
                  </a:ext>
                </a:extLst>
              </a:tr>
              <a:tr h="370840">
                <a:tc>
                  <a:txBody>
                    <a:bodyPr/>
                    <a:lstStyle/>
                    <a:p>
                      <a:pPr rtl="0" fontAlgn="ctr"/>
                      <a:r>
                        <a:rPr lang="fr-FR" sz="1200" b="1">
                          <a:effectLst/>
                        </a:rPr>
                        <a:t>Ports inscrits</a:t>
                      </a:r>
                    </a:p>
                  </a:txBody>
                  <a:tcPr marL="47625" marR="47625" marT="47625" marB="47625" anchor="ctr"/>
                </a:tc>
                <a:tc>
                  <a:txBody>
                    <a:bodyPr/>
                    <a:lstStyle/>
                    <a:p>
                      <a:pPr rtl="0" fontAlgn="ctr"/>
                      <a:r>
                        <a:rPr lang="fr-FR" sz="1200" b="1" dirty="0">
                          <a:effectLst/>
                        </a:rPr>
                        <a:t>de 1024 à 49151</a:t>
                      </a:r>
                    </a:p>
                  </a:txBody>
                  <a:tcPr marL="47625" marR="47625" marT="47625" marB="47625" anchor="ctr"/>
                </a:tc>
                <a:tc>
                  <a:txBody>
                    <a:bodyPr/>
                    <a:lstStyle/>
                    <a:p>
                      <a:pPr rtl="0" fontAlgn="ctr">
                        <a:buFont typeface="Arial" panose="020B0604020202020204" pitchFamily="34" charset="0"/>
                        <a:buChar char="•"/>
                      </a:pPr>
                      <a:r>
                        <a:rPr lang="fr-FR" sz="1200" b="0">
                          <a:effectLst/>
                        </a:rPr>
                        <a:t>ces numéros de port sont affectés par l'IANA à une entité demandeuse pour être utilisés avec des processus ou des applications spécifiques.</a:t>
                      </a:r>
                    </a:p>
                    <a:p>
                      <a:pPr rtl="0" fontAlgn="ctr">
                        <a:buFont typeface="Arial" panose="020B0604020202020204" pitchFamily="34" charset="0"/>
                        <a:buChar char="•"/>
                      </a:pPr>
                      <a:r>
                        <a:rPr lang="fr-FR" sz="1200" b="0">
                          <a:effectLst/>
                        </a:rPr>
                        <a:t>Ces processus sont essentiellement des applications particulières qu'un utilisateur a choisi d'installer plutôt que des applications courantes qui recevraient un numéro de port réservé.</a:t>
                      </a:r>
                    </a:p>
                    <a:p>
                      <a:pPr rtl="0" fontAlgn="ctr">
                        <a:buFont typeface="Arial" panose="020B0604020202020204" pitchFamily="34" charset="0"/>
                        <a:buChar char="•"/>
                      </a:pPr>
                      <a:r>
                        <a:rPr lang="fr-FR" sz="1200" b="0">
                          <a:effectLst/>
                        </a:rPr>
                        <a:t>Par exemple, Cisco a enregistré le port 1812 pour son processus d'authentification du serveur RADIUS.</a:t>
                      </a:r>
                    </a:p>
                  </a:txBody>
                  <a:tcPr marL="47625" marR="47625" marT="47625" marB="47625" anchor="ctr"/>
                </a:tc>
                <a:extLst>
                  <a:ext uri="{0D108BD9-81ED-4DB2-BD59-A6C34878D82A}">
                    <a16:rowId xmlns:a16="http://schemas.microsoft.com/office/drawing/2014/main" val="1370143426"/>
                  </a:ext>
                </a:extLst>
              </a:tr>
              <a:tr h="370840">
                <a:tc>
                  <a:txBody>
                    <a:bodyPr/>
                    <a:lstStyle/>
                    <a:p>
                      <a:pPr rtl="0" fontAlgn="ctr"/>
                      <a:r>
                        <a:rPr lang="fr-FR" sz="1200" b="1">
                          <a:effectLst/>
                        </a:rPr>
                        <a:t>Ports privés </a:t>
                      </a:r>
                      <a:r>
                        <a:rPr lang="fr-FR" sz="1200" b="0">
                          <a:effectLst/>
                        </a:rPr>
                        <a:t>et/ou</a:t>
                      </a:r>
                      <a:r>
                        <a:rPr lang="fr-FR" sz="1200" b="1">
                          <a:effectLst/>
                        </a:rPr>
                        <a:t> dynamiques</a:t>
                      </a:r>
                    </a:p>
                  </a:txBody>
                  <a:tcPr marL="47625" marR="47625" marT="47625" marB="47625" anchor="ctr"/>
                </a:tc>
                <a:tc>
                  <a:txBody>
                    <a:bodyPr/>
                    <a:lstStyle/>
                    <a:p>
                      <a:pPr rtl="0" fontAlgn="ctr"/>
                      <a:r>
                        <a:rPr lang="fr-FR" sz="1200" b="1" dirty="0">
                          <a:solidFill>
                            <a:srgbClr val="FF0000"/>
                          </a:solidFill>
                          <a:effectLst/>
                        </a:rPr>
                        <a:t>de 49152 à 65535</a:t>
                      </a:r>
                    </a:p>
                  </a:txBody>
                  <a:tcPr marL="47625" marR="47625" marT="47625" marB="47625" anchor="ctr"/>
                </a:tc>
                <a:tc>
                  <a:txBody>
                    <a:bodyPr/>
                    <a:lstStyle/>
                    <a:p>
                      <a:pPr rtl="0" fontAlgn="ctr">
                        <a:buFont typeface="Arial" panose="020B0604020202020204" pitchFamily="34" charset="0"/>
                        <a:buChar char="•"/>
                      </a:pPr>
                      <a:r>
                        <a:rPr lang="fr-FR" sz="1200" b="0" dirty="0">
                          <a:effectLst/>
                        </a:rPr>
                        <a:t>Ces ports sont également connus sous le nom de </a:t>
                      </a:r>
                      <a:r>
                        <a:rPr lang="fr-FR" sz="1200" b="0" i="1" dirty="0">
                          <a:effectLst/>
                        </a:rPr>
                        <a:t>ports éphémères</a:t>
                      </a:r>
                      <a:r>
                        <a:rPr lang="fr-FR" sz="1200" b="0" dirty="0">
                          <a:effectLst/>
                        </a:rPr>
                        <a:t>.</a:t>
                      </a:r>
                    </a:p>
                    <a:p>
                      <a:pPr rtl="0" fontAlgn="ctr">
                        <a:buFont typeface="Arial" panose="020B0604020202020204" pitchFamily="34" charset="0"/>
                        <a:buChar char="•"/>
                      </a:pPr>
                      <a:r>
                        <a:rPr lang="fr-FR" sz="1200" b="0" dirty="0">
                          <a:effectLst/>
                        </a:rPr>
                        <a:t>Le système d'exploitation du client attribue généralement des numéros de port dynamique lorsqu'une connexion à un service est lancée.</a:t>
                      </a:r>
                    </a:p>
                    <a:p>
                      <a:pPr rtl="0" fontAlgn="ctr">
                        <a:buFont typeface="Arial" panose="020B0604020202020204" pitchFamily="34" charset="0"/>
                        <a:buChar char="•"/>
                      </a:pPr>
                      <a:r>
                        <a:rPr lang="fr-FR" sz="1200" b="0" dirty="0">
                          <a:effectLst/>
                        </a:rPr>
                        <a:t>Le port dynamique est ensuite utilisé pour identifier l'application cliente pendant la communication.</a:t>
                      </a:r>
                    </a:p>
                  </a:txBody>
                  <a:tcPr marL="47625" marR="47625" marT="47625" marB="47625" anchor="ctr"/>
                </a:tc>
                <a:extLst>
                  <a:ext uri="{0D108BD9-81ED-4DB2-BD59-A6C34878D82A}">
                    <a16:rowId xmlns:a16="http://schemas.microsoft.com/office/drawing/2014/main" val="1654859365"/>
                  </a:ext>
                </a:extLst>
              </a:tr>
            </a:tbl>
          </a:graphicData>
        </a:graphic>
      </p:graphicFrame>
    </p:spTree>
    <p:extLst>
      <p:ext uri="{BB962C8B-B14F-4D97-AF65-F5344CB8AC3E}">
        <p14:creationId xmlns:p14="http://schemas.microsoft.com/office/powerpoint/2010/main" val="107985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577948"/>
          </a:xfrm>
        </p:spPr>
        <p:txBody>
          <a:bodyPr/>
          <a:lstStyle/>
          <a:p>
            <a:pPr rtl="0"/>
            <a:r>
              <a:rPr lang="fr-FR" sz="1600"/>
              <a:t>Les Numéros de port</a:t>
            </a:r>
            <a:r>
              <a:rPr lang="en-US" dirty="0"/>
              <a:t/>
            </a:r>
            <a:br>
              <a:rPr lang="en-US" dirty="0"/>
            </a:br>
            <a:r>
              <a:rPr lang="fr-FR" sz="2400"/>
              <a:t>Groupes de numéros de port (Suite)</a:t>
            </a:r>
          </a:p>
        </p:txBody>
      </p:sp>
      <p:sp>
        <p:nvSpPr>
          <p:cNvPr id="6" name="TextBox 5">
            <a:extLst>
              <a:ext uri="{FF2B5EF4-FFF2-40B4-BE49-F238E27FC236}">
                <a16:creationId xmlns:a16="http://schemas.microsoft.com/office/drawing/2014/main" id="{777A3BC4-485B-E54C-B36A-54DFC73ED41E}"/>
              </a:ext>
            </a:extLst>
          </p:cNvPr>
          <p:cNvSpPr txBox="1"/>
          <p:nvPr/>
        </p:nvSpPr>
        <p:spPr>
          <a:xfrm>
            <a:off x="3026468" y="577948"/>
            <a:ext cx="2292551" cy="307777"/>
          </a:xfrm>
          <a:prstGeom prst="rect">
            <a:avLst/>
          </a:prstGeom>
          <a:noFill/>
        </p:spPr>
        <p:txBody>
          <a:bodyPr wrap="none" rtlCol="0">
            <a:spAutoFit/>
          </a:bodyPr>
          <a:lstStyle/>
          <a:p>
            <a:pPr rtl="0"/>
            <a:r>
              <a:rPr lang="fr-FR" sz="1400"/>
              <a:t>Numéros de ports reconnus</a:t>
            </a:r>
          </a:p>
        </p:txBody>
      </p:sp>
      <p:graphicFrame>
        <p:nvGraphicFramePr>
          <p:cNvPr id="5" name="Table 4">
            <a:extLst>
              <a:ext uri="{FF2B5EF4-FFF2-40B4-BE49-F238E27FC236}">
                <a16:creationId xmlns:a16="http://schemas.microsoft.com/office/drawing/2014/main" id="{A94BA23F-8399-A849-B4AF-225C585B5893}"/>
              </a:ext>
            </a:extLst>
          </p:cNvPr>
          <p:cNvGraphicFramePr>
            <a:graphicFrameLocks noGrp="1"/>
          </p:cNvGraphicFramePr>
          <p:nvPr>
            <p:extLst/>
          </p:nvPr>
        </p:nvGraphicFramePr>
        <p:xfrm>
          <a:off x="445169" y="852152"/>
          <a:ext cx="8049126" cy="4354830"/>
        </p:xfrm>
        <a:graphic>
          <a:graphicData uri="http://schemas.openxmlformats.org/drawingml/2006/table">
            <a:tbl>
              <a:tblPr firstRow="1" bandRow="1">
                <a:tableStyleId>{5C22544A-7EE6-4342-B048-85BDC9FD1C3A}</a:tableStyleId>
              </a:tblPr>
              <a:tblGrid>
                <a:gridCol w="1203158">
                  <a:extLst>
                    <a:ext uri="{9D8B030D-6E8A-4147-A177-3AD203B41FA5}">
                      <a16:colId xmlns:a16="http://schemas.microsoft.com/office/drawing/2014/main" val="1156822306"/>
                    </a:ext>
                  </a:extLst>
                </a:gridCol>
                <a:gridCol w="1058779">
                  <a:extLst>
                    <a:ext uri="{9D8B030D-6E8A-4147-A177-3AD203B41FA5}">
                      <a16:colId xmlns:a16="http://schemas.microsoft.com/office/drawing/2014/main" val="3577741380"/>
                    </a:ext>
                  </a:extLst>
                </a:gridCol>
                <a:gridCol w="5787189">
                  <a:extLst>
                    <a:ext uri="{9D8B030D-6E8A-4147-A177-3AD203B41FA5}">
                      <a16:colId xmlns:a16="http://schemas.microsoft.com/office/drawing/2014/main" val="4011775180"/>
                    </a:ext>
                  </a:extLst>
                </a:gridCol>
              </a:tblGrid>
              <a:tr h="313857">
                <a:tc>
                  <a:txBody>
                    <a:bodyPr/>
                    <a:lstStyle/>
                    <a:p>
                      <a:pPr algn="l" rtl="0" fontAlgn="ctr"/>
                      <a:r>
                        <a:rPr lang="fr-FR" sz="1200" b="1">
                          <a:effectLst/>
                        </a:rPr>
                        <a:t>Numéro de port</a:t>
                      </a:r>
                    </a:p>
                  </a:txBody>
                  <a:tcPr marL="47625" marR="47625" marT="47625" marB="47625" anchor="ctr"/>
                </a:tc>
                <a:tc>
                  <a:txBody>
                    <a:bodyPr/>
                    <a:lstStyle/>
                    <a:p>
                      <a:pPr algn="l" rtl="0" fontAlgn="ctr"/>
                      <a:r>
                        <a:rPr lang="fr-FR" sz="1200" b="1">
                          <a:effectLst/>
                        </a:rPr>
                        <a:t>Protocole</a:t>
                      </a:r>
                    </a:p>
                  </a:txBody>
                  <a:tcPr marL="47625" marR="47625" marT="47625" marB="47625" anchor="ctr"/>
                </a:tc>
                <a:tc>
                  <a:txBody>
                    <a:bodyPr/>
                    <a:lstStyle/>
                    <a:p>
                      <a:pPr algn="l" rtl="0" fontAlgn="ctr"/>
                      <a:r>
                        <a:rPr lang="fr-FR" sz="1200" b="1">
                          <a:effectLst/>
                        </a:rPr>
                        <a:t>Application</a:t>
                      </a:r>
                    </a:p>
                  </a:txBody>
                  <a:tcPr marL="47625" marR="47625" marT="47625" marB="47625" anchor="ctr"/>
                </a:tc>
                <a:extLst>
                  <a:ext uri="{0D108BD9-81ED-4DB2-BD59-A6C34878D82A}">
                    <a16:rowId xmlns:a16="http://schemas.microsoft.com/office/drawing/2014/main" val="3042150830"/>
                  </a:ext>
                </a:extLst>
              </a:tr>
              <a:tr h="256362">
                <a:tc>
                  <a:txBody>
                    <a:bodyPr/>
                    <a:lstStyle/>
                    <a:p>
                      <a:pPr rtl="0" fontAlgn="ctr"/>
                      <a:r>
                        <a:rPr lang="fr-FR" sz="1200" b="1">
                          <a:effectLst/>
                        </a:rPr>
                        <a:t>20</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FTP (File Transfer Protocol) - Données</a:t>
                      </a:r>
                    </a:p>
                  </a:txBody>
                  <a:tcPr marL="47625" marR="47625" marT="47625" marB="47625" anchor="ctr"/>
                </a:tc>
                <a:extLst>
                  <a:ext uri="{0D108BD9-81ED-4DB2-BD59-A6C34878D82A}">
                    <a16:rowId xmlns:a16="http://schemas.microsoft.com/office/drawing/2014/main" val="447324189"/>
                  </a:ext>
                </a:extLst>
              </a:tr>
              <a:tr h="256362">
                <a:tc>
                  <a:txBody>
                    <a:bodyPr/>
                    <a:lstStyle/>
                    <a:p>
                      <a:pPr rtl="0" fontAlgn="ctr"/>
                      <a:r>
                        <a:rPr lang="fr-FR" sz="1200" b="1">
                          <a:effectLst/>
                        </a:rPr>
                        <a:t>21</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File Transfer Protocol (FTP) - Contrôle</a:t>
                      </a:r>
                    </a:p>
                  </a:txBody>
                  <a:tcPr marL="47625" marR="47625" marT="47625" marB="47625" anchor="ctr"/>
                </a:tc>
                <a:extLst>
                  <a:ext uri="{0D108BD9-81ED-4DB2-BD59-A6C34878D82A}">
                    <a16:rowId xmlns:a16="http://schemas.microsoft.com/office/drawing/2014/main" val="260826436"/>
                  </a:ext>
                </a:extLst>
              </a:tr>
              <a:tr h="256362">
                <a:tc>
                  <a:txBody>
                    <a:bodyPr/>
                    <a:lstStyle/>
                    <a:p>
                      <a:pPr rtl="0" fontAlgn="ctr"/>
                      <a:r>
                        <a:rPr lang="fr-FR" sz="1200" b="1">
                          <a:effectLst/>
                        </a:rPr>
                        <a:t>22</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SSH (Secure Shell)</a:t>
                      </a:r>
                    </a:p>
                  </a:txBody>
                  <a:tcPr marL="47625" marR="47625" marT="47625" marB="47625" anchor="ctr"/>
                </a:tc>
                <a:extLst>
                  <a:ext uri="{0D108BD9-81ED-4DB2-BD59-A6C34878D82A}">
                    <a16:rowId xmlns:a16="http://schemas.microsoft.com/office/drawing/2014/main" val="2532563834"/>
                  </a:ext>
                </a:extLst>
              </a:tr>
              <a:tr h="256362">
                <a:tc>
                  <a:txBody>
                    <a:bodyPr/>
                    <a:lstStyle/>
                    <a:p>
                      <a:pPr rtl="0" fontAlgn="ctr"/>
                      <a:r>
                        <a:rPr lang="fr-FR" sz="1200" b="1">
                          <a:effectLst/>
                        </a:rPr>
                        <a:t>23</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Telnet</a:t>
                      </a:r>
                    </a:p>
                  </a:txBody>
                  <a:tcPr marL="47625" marR="47625" marT="47625" marB="47625" anchor="ctr"/>
                </a:tc>
                <a:extLst>
                  <a:ext uri="{0D108BD9-81ED-4DB2-BD59-A6C34878D82A}">
                    <a16:rowId xmlns:a16="http://schemas.microsoft.com/office/drawing/2014/main" val="650596279"/>
                  </a:ext>
                </a:extLst>
              </a:tr>
              <a:tr h="256362">
                <a:tc>
                  <a:txBody>
                    <a:bodyPr/>
                    <a:lstStyle/>
                    <a:p>
                      <a:pPr rtl="0" fontAlgn="ctr"/>
                      <a:r>
                        <a:rPr lang="fr-FR" sz="1200" b="1">
                          <a:effectLst/>
                        </a:rPr>
                        <a:t>25</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Protocole SMTP</a:t>
                      </a:r>
                    </a:p>
                  </a:txBody>
                  <a:tcPr marL="47625" marR="47625" marT="47625" marB="47625" anchor="ctr"/>
                </a:tc>
                <a:extLst>
                  <a:ext uri="{0D108BD9-81ED-4DB2-BD59-A6C34878D82A}">
                    <a16:rowId xmlns:a16="http://schemas.microsoft.com/office/drawing/2014/main" val="3717695529"/>
                  </a:ext>
                </a:extLst>
              </a:tr>
              <a:tr h="256362">
                <a:tc>
                  <a:txBody>
                    <a:bodyPr/>
                    <a:lstStyle/>
                    <a:p>
                      <a:pPr rtl="0" fontAlgn="ctr"/>
                      <a:r>
                        <a:rPr lang="fr-FR" sz="1200" b="1">
                          <a:effectLst/>
                        </a:rPr>
                        <a:t>53</a:t>
                      </a:r>
                    </a:p>
                  </a:txBody>
                  <a:tcPr marL="47625" marR="47625" marT="47625" marB="47625" anchor="ctr"/>
                </a:tc>
                <a:tc>
                  <a:txBody>
                    <a:bodyPr/>
                    <a:lstStyle/>
                    <a:p>
                      <a:pPr rtl="0" fontAlgn="ctr"/>
                      <a:r>
                        <a:rPr lang="fr-FR" sz="1200" b="0">
                          <a:effectLst/>
                        </a:rPr>
                        <a:t>UDP, TCP</a:t>
                      </a:r>
                    </a:p>
                  </a:txBody>
                  <a:tcPr marL="47625" marR="47625" marT="47625" marB="47625" anchor="ctr"/>
                </a:tc>
                <a:tc>
                  <a:txBody>
                    <a:bodyPr/>
                    <a:lstStyle/>
                    <a:p>
                      <a:pPr rtl="0" fontAlgn="ctr"/>
                      <a:r>
                        <a:rPr lang="fr-FR" sz="1200" b="0">
                          <a:effectLst/>
                        </a:rPr>
                        <a:t>Service de noms de domaine (Domain Name Service, DNS)</a:t>
                      </a:r>
                    </a:p>
                  </a:txBody>
                  <a:tcPr marL="47625" marR="47625" marT="47625" marB="47625" anchor="ctr"/>
                </a:tc>
                <a:extLst>
                  <a:ext uri="{0D108BD9-81ED-4DB2-BD59-A6C34878D82A}">
                    <a16:rowId xmlns:a16="http://schemas.microsoft.com/office/drawing/2014/main" val="2099667743"/>
                  </a:ext>
                </a:extLst>
              </a:tr>
              <a:tr h="256362">
                <a:tc>
                  <a:txBody>
                    <a:bodyPr/>
                    <a:lstStyle/>
                    <a:p>
                      <a:pPr rtl="0" fontAlgn="ctr"/>
                      <a:r>
                        <a:rPr lang="fr-FR" sz="1200" b="1">
                          <a:effectLst/>
                        </a:rPr>
                        <a:t>67</a:t>
                      </a:r>
                    </a:p>
                  </a:txBody>
                  <a:tcPr marL="47625" marR="47625" marT="47625" marB="47625" anchor="ctr"/>
                </a:tc>
                <a:tc>
                  <a:txBody>
                    <a:bodyPr/>
                    <a:lstStyle/>
                    <a:p>
                      <a:pPr rtl="0" fontAlgn="ctr"/>
                      <a:r>
                        <a:rPr lang="fr-FR" sz="1200" b="0">
                          <a:effectLst/>
                        </a:rPr>
                        <a:t>UDP</a:t>
                      </a:r>
                    </a:p>
                  </a:txBody>
                  <a:tcPr marL="47625" marR="47625" marT="47625" marB="47625" anchor="ctr"/>
                </a:tc>
                <a:tc>
                  <a:txBody>
                    <a:bodyPr/>
                    <a:lstStyle/>
                    <a:p>
                      <a:pPr rtl="0" fontAlgn="ctr"/>
                      <a:r>
                        <a:rPr lang="fr-FR" sz="1200" b="0">
                          <a:effectLst/>
                        </a:rPr>
                        <a:t>Serveur DHCP (Dynamic Host Configuration Protocol)</a:t>
                      </a:r>
                    </a:p>
                  </a:txBody>
                  <a:tcPr marL="47625" marR="47625" marT="47625" marB="47625" anchor="ctr"/>
                </a:tc>
                <a:extLst>
                  <a:ext uri="{0D108BD9-81ED-4DB2-BD59-A6C34878D82A}">
                    <a16:rowId xmlns:a16="http://schemas.microsoft.com/office/drawing/2014/main" val="86902555"/>
                  </a:ext>
                </a:extLst>
              </a:tr>
              <a:tr h="256362">
                <a:tc>
                  <a:txBody>
                    <a:bodyPr/>
                    <a:lstStyle/>
                    <a:p>
                      <a:pPr rtl="0" fontAlgn="ctr"/>
                      <a:r>
                        <a:rPr lang="fr-FR" sz="1200" b="1">
                          <a:effectLst/>
                        </a:rPr>
                        <a:t>68</a:t>
                      </a:r>
                    </a:p>
                  </a:txBody>
                  <a:tcPr marL="47625" marR="47625" marT="47625" marB="47625" anchor="ctr"/>
                </a:tc>
                <a:tc>
                  <a:txBody>
                    <a:bodyPr/>
                    <a:lstStyle/>
                    <a:p>
                      <a:pPr rtl="0" fontAlgn="ctr"/>
                      <a:r>
                        <a:rPr lang="fr-FR" sz="1200" b="0">
                          <a:effectLst/>
                        </a:rPr>
                        <a:t>UDP</a:t>
                      </a:r>
                    </a:p>
                  </a:txBody>
                  <a:tcPr marL="47625" marR="47625" marT="47625" marB="47625" anchor="ctr"/>
                </a:tc>
                <a:tc>
                  <a:txBody>
                    <a:bodyPr/>
                    <a:lstStyle/>
                    <a:p>
                      <a:pPr rtl="0" fontAlgn="ctr"/>
                      <a:r>
                        <a:rPr lang="fr-FR" sz="1200" b="0">
                          <a:effectLst/>
                        </a:rPr>
                        <a:t>Client DHCP (Dynamic Host Configuration Protocol)</a:t>
                      </a:r>
                    </a:p>
                  </a:txBody>
                  <a:tcPr marL="47625" marR="47625" marT="47625" marB="47625" anchor="ctr"/>
                </a:tc>
                <a:extLst>
                  <a:ext uri="{0D108BD9-81ED-4DB2-BD59-A6C34878D82A}">
                    <a16:rowId xmlns:a16="http://schemas.microsoft.com/office/drawing/2014/main" val="2286869978"/>
                  </a:ext>
                </a:extLst>
              </a:tr>
              <a:tr h="256362">
                <a:tc>
                  <a:txBody>
                    <a:bodyPr/>
                    <a:lstStyle/>
                    <a:p>
                      <a:pPr rtl="0" fontAlgn="ctr"/>
                      <a:r>
                        <a:rPr lang="fr-FR" sz="1200" b="1">
                          <a:effectLst/>
                        </a:rPr>
                        <a:t>69</a:t>
                      </a:r>
                    </a:p>
                  </a:txBody>
                  <a:tcPr marL="47625" marR="47625" marT="47625" marB="47625" anchor="ctr"/>
                </a:tc>
                <a:tc>
                  <a:txBody>
                    <a:bodyPr/>
                    <a:lstStyle/>
                    <a:p>
                      <a:pPr rtl="0" fontAlgn="ctr"/>
                      <a:r>
                        <a:rPr lang="fr-FR" sz="1200" b="0">
                          <a:effectLst/>
                        </a:rPr>
                        <a:t>UDP</a:t>
                      </a:r>
                    </a:p>
                  </a:txBody>
                  <a:tcPr marL="47625" marR="47625" marT="47625" marB="47625" anchor="ctr"/>
                </a:tc>
                <a:tc>
                  <a:txBody>
                    <a:bodyPr/>
                    <a:lstStyle/>
                    <a:p>
                      <a:pPr rtl="0" fontAlgn="ctr"/>
                      <a:r>
                        <a:rPr lang="fr-FR" sz="1200" b="0">
                          <a:effectLst/>
                        </a:rPr>
                        <a:t>Protocole TFTP (Trivial File Transfer Protocol)</a:t>
                      </a:r>
                    </a:p>
                  </a:txBody>
                  <a:tcPr marL="47625" marR="47625" marT="47625" marB="47625" anchor="ctr"/>
                </a:tc>
                <a:extLst>
                  <a:ext uri="{0D108BD9-81ED-4DB2-BD59-A6C34878D82A}">
                    <a16:rowId xmlns:a16="http://schemas.microsoft.com/office/drawing/2014/main" val="778081186"/>
                  </a:ext>
                </a:extLst>
              </a:tr>
              <a:tr h="256362">
                <a:tc>
                  <a:txBody>
                    <a:bodyPr/>
                    <a:lstStyle/>
                    <a:p>
                      <a:pPr rtl="0" fontAlgn="ctr"/>
                      <a:r>
                        <a:rPr lang="fr-FR" sz="1200" b="1">
                          <a:effectLst/>
                        </a:rPr>
                        <a:t>80</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Protocole HTTP (Hypertext Transfer Protocol)</a:t>
                      </a:r>
                    </a:p>
                  </a:txBody>
                  <a:tcPr marL="47625" marR="47625" marT="47625" marB="47625" anchor="ctr"/>
                </a:tc>
                <a:extLst>
                  <a:ext uri="{0D108BD9-81ED-4DB2-BD59-A6C34878D82A}">
                    <a16:rowId xmlns:a16="http://schemas.microsoft.com/office/drawing/2014/main" val="3074378529"/>
                  </a:ext>
                </a:extLst>
              </a:tr>
              <a:tr h="256362">
                <a:tc>
                  <a:txBody>
                    <a:bodyPr/>
                    <a:lstStyle/>
                    <a:p>
                      <a:pPr rtl="0" fontAlgn="ctr"/>
                      <a:r>
                        <a:rPr lang="fr-FR" sz="1200" b="1">
                          <a:effectLst/>
                        </a:rPr>
                        <a:t>110</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Protocole POP3 (Post Office Protocol version 3)</a:t>
                      </a:r>
                    </a:p>
                  </a:txBody>
                  <a:tcPr marL="47625" marR="47625" marT="47625" marB="47625" anchor="ctr"/>
                </a:tc>
                <a:extLst>
                  <a:ext uri="{0D108BD9-81ED-4DB2-BD59-A6C34878D82A}">
                    <a16:rowId xmlns:a16="http://schemas.microsoft.com/office/drawing/2014/main" val="1348475859"/>
                  </a:ext>
                </a:extLst>
              </a:tr>
              <a:tr h="256362">
                <a:tc>
                  <a:txBody>
                    <a:bodyPr/>
                    <a:lstStyle/>
                    <a:p>
                      <a:pPr rtl="0" fontAlgn="ctr"/>
                      <a:r>
                        <a:rPr lang="fr-FR" sz="1200" b="1">
                          <a:effectLst/>
                        </a:rPr>
                        <a:t>143</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IMAP (Internet Message Access Protocol)</a:t>
                      </a:r>
                    </a:p>
                  </a:txBody>
                  <a:tcPr marL="47625" marR="47625" marT="47625" marB="47625" anchor="ctr"/>
                </a:tc>
                <a:extLst>
                  <a:ext uri="{0D108BD9-81ED-4DB2-BD59-A6C34878D82A}">
                    <a16:rowId xmlns:a16="http://schemas.microsoft.com/office/drawing/2014/main" val="420621283"/>
                  </a:ext>
                </a:extLst>
              </a:tr>
              <a:tr h="256362">
                <a:tc>
                  <a:txBody>
                    <a:bodyPr/>
                    <a:lstStyle/>
                    <a:p>
                      <a:pPr rtl="0" fontAlgn="ctr"/>
                      <a:r>
                        <a:rPr lang="fr-FR" sz="1200" b="1">
                          <a:effectLst/>
                        </a:rPr>
                        <a:t>161</a:t>
                      </a:r>
                    </a:p>
                  </a:txBody>
                  <a:tcPr marL="47625" marR="47625" marT="47625" marB="47625" anchor="ctr"/>
                </a:tc>
                <a:tc>
                  <a:txBody>
                    <a:bodyPr/>
                    <a:lstStyle/>
                    <a:p>
                      <a:pPr rtl="0" fontAlgn="ctr"/>
                      <a:r>
                        <a:rPr lang="fr-FR" sz="1200" b="0">
                          <a:effectLst/>
                        </a:rPr>
                        <a:t>UDP</a:t>
                      </a:r>
                    </a:p>
                  </a:txBody>
                  <a:tcPr marL="47625" marR="47625" marT="47625" marB="47625" anchor="ctr"/>
                </a:tc>
                <a:tc>
                  <a:txBody>
                    <a:bodyPr/>
                    <a:lstStyle/>
                    <a:p>
                      <a:pPr rtl="0" fontAlgn="ctr"/>
                      <a:r>
                        <a:rPr lang="fr-FR" sz="1200" b="0">
                          <a:effectLst/>
                        </a:rPr>
                        <a:t>Protocole SNMP (Simple Network Management Protocol)</a:t>
                      </a:r>
                    </a:p>
                  </a:txBody>
                  <a:tcPr marL="47625" marR="47625" marT="47625" marB="47625" anchor="ctr"/>
                </a:tc>
                <a:extLst>
                  <a:ext uri="{0D108BD9-81ED-4DB2-BD59-A6C34878D82A}">
                    <a16:rowId xmlns:a16="http://schemas.microsoft.com/office/drawing/2014/main" val="286351555"/>
                  </a:ext>
                </a:extLst>
              </a:tr>
              <a:tr h="256362">
                <a:tc>
                  <a:txBody>
                    <a:bodyPr/>
                    <a:lstStyle/>
                    <a:p>
                      <a:pPr rtl="0" fontAlgn="ctr"/>
                      <a:r>
                        <a:rPr lang="fr-FR" sz="1200" b="1">
                          <a:effectLst/>
                        </a:rPr>
                        <a:t>443</a:t>
                      </a:r>
                    </a:p>
                  </a:txBody>
                  <a:tcPr marL="47625" marR="47625" marT="47625" marB="47625" anchor="ctr"/>
                </a:tc>
                <a:tc>
                  <a:txBody>
                    <a:bodyPr/>
                    <a:lstStyle/>
                    <a:p>
                      <a:pPr rtl="0" fontAlgn="ctr"/>
                      <a:r>
                        <a:rPr lang="fr-FR" sz="1200" b="0">
                          <a:effectLst/>
                        </a:rPr>
                        <a:t>TCP</a:t>
                      </a:r>
                    </a:p>
                  </a:txBody>
                  <a:tcPr marL="47625" marR="47625" marT="47625" marB="47625" anchor="ctr"/>
                </a:tc>
                <a:tc>
                  <a:txBody>
                    <a:bodyPr/>
                    <a:lstStyle/>
                    <a:p>
                      <a:pPr rtl="0" fontAlgn="ctr"/>
                      <a:r>
                        <a:rPr lang="fr-FR" sz="1200" b="0">
                          <a:effectLst/>
                        </a:rPr>
                        <a:t>protocole HTTPS (Hypertext Transfer Protocol Secure)</a:t>
                      </a:r>
                    </a:p>
                  </a:txBody>
                  <a:tcPr marL="47625" marR="47625" marT="47625" marB="47625" anchor="ctr"/>
                </a:tc>
                <a:extLst>
                  <a:ext uri="{0D108BD9-81ED-4DB2-BD59-A6C34878D82A}">
                    <a16:rowId xmlns:a16="http://schemas.microsoft.com/office/drawing/2014/main" val="3823116889"/>
                  </a:ext>
                </a:extLst>
              </a:tr>
            </a:tbl>
          </a:graphicData>
        </a:graphic>
      </p:graphicFrame>
    </p:spTree>
    <p:extLst>
      <p:ext uri="{BB962C8B-B14F-4D97-AF65-F5344CB8AC3E}">
        <p14:creationId xmlns:p14="http://schemas.microsoft.com/office/powerpoint/2010/main" val="30918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fr-FR" sz="1600"/>
              <a:t>Numéros de port</a:t>
            </a:r>
            <a:r>
              <a:rPr lang="en-US" dirty="0"/>
              <a:t/>
            </a:r>
            <a:br>
              <a:rPr lang="en-US" dirty="0"/>
            </a:br>
            <a:r>
              <a:rPr lang="fr-FR" sz="2400"/>
              <a:t>La commande netstat</a:t>
            </a:r>
          </a:p>
        </p:txBody>
      </p:sp>
      <p:sp>
        <p:nvSpPr>
          <p:cNvPr id="2" name="TextBox 1">
            <a:extLst>
              <a:ext uri="{FF2B5EF4-FFF2-40B4-BE49-F238E27FC236}">
                <a16:creationId xmlns:a16="http://schemas.microsoft.com/office/drawing/2014/main" id="{97D2B1BC-7EEE-49BD-A660-EFBBA481407F}"/>
              </a:ext>
            </a:extLst>
          </p:cNvPr>
          <p:cNvSpPr txBox="1"/>
          <p:nvPr/>
        </p:nvSpPr>
        <p:spPr>
          <a:xfrm>
            <a:off x="235670" y="816897"/>
            <a:ext cx="7843101" cy="646331"/>
          </a:xfrm>
          <a:prstGeom prst="rect">
            <a:avLst/>
          </a:prstGeom>
          <a:noFill/>
        </p:spPr>
        <p:txBody>
          <a:bodyPr wrap="square" rtlCol="0">
            <a:spAutoFit/>
          </a:bodyPr>
          <a:lstStyle/>
          <a:p>
            <a:pPr rtl="0"/>
            <a:r>
              <a:rPr lang="fr-FR"/>
              <a:t>Les connexions TCP inexpliquées peuvent poser un risque de sécurité majeur. Netstat est un outil important pour vérifier les connexions. </a:t>
            </a:r>
          </a:p>
        </p:txBody>
      </p:sp>
      <p:sp>
        <p:nvSpPr>
          <p:cNvPr id="4" name="Rectangle 3">
            <a:extLst>
              <a:ext uri="{FF2B5EF4-FFF2-40B4-BE49-F238E27FC236}">
                <a16:creationId xmlns:a16="http://schemas.microsoft.com/office/drawing/2014/main" id="{56F0B09A-F978-AB48-9E27-3798AD0AB9BD}"/>
              </a:ext>
            </a:extLst>
          </p:cNvPr>
          <p:cNvSpPr/>
          <p:nvPr/>
        </p:nvSpPr>
        <p:spPr>
          <a:xfrm>
            <a:off x="336884" y="2009644"/>
            <a:ext cx="8470232" cy="2031325"/>
          </a:xfrm>
          <a:prstGeom prst="rect">
            <a:avLst/>
          </a:prstGeom>
          <a:solidFill>
            <a:srgbClr val="080808"/>
          </a:solidFill>
        </p:spPr>
        <p:txBody>
          <a:bodyPr wrap="square">
            <a:spAutoFit/>
          </a:bodyPr>
          <a:lstStyle/>
          <a:p>
            <a:pPr rtl="0"/>
            <a:r>
              <a:rPr lang="fr-FR" sz="1400">
                <a:solidFill>
                  <a:schemeClr val="bg1"/>
                </a:solidFill>
                <a:latin typeface="Courier New" panose="02070309020205020404" pitchFamily="49" charset="0"/>
              </a:rPr>
              <a:t>C:\&gt; </a:t>
            </a:r>
            <a:r>
              <a:rPr lang="fr-FR" sz="1400" b="1">
                <a:solidFill>
                  <a:schemeClr val="bg1"/>
                </a:solidFill>
                <a:latin typeface="Courier New" panose="02070309020205020404" pitchFamily="49" charset="0"/>
              </a:rPr>
              <a:t>netstat</a:t>
            </a:r>
            <a:r>
              <a:rPr lang="fr-FR" sz="1400">
                <a:solidFill>
                  <a:schemeClr val="bg1"/>
                </a:solidFill>
                <a:latin typeface="Courier New" panose="02070309020205020404" pitchFamily="49" charset="0"/>
              </a:rPr>
              <a:t> </a:t>
            </a:r>
          </a:p>
          <a:p>
            <a:pPr rtl="0"/>
            <a:r>
              <a:rPr lang="fr-FR" sz="1400">
                <a:solidFill>
                  <a:schemeClr val="bg1"/>
                </a:solidFill>
                <a:latin typeface="Courier New" panose="02070309020205020404" pitchFamily="49" charset="0"/>
              </a:rPr>
              <a:t>Active Connections </a:t>
            </a:r>
          </a:p>
          <a:p>
            <a:pPr rtl="0"/>
            <a:r>
              <a:rPr lang="fr-FR" sz="1400">
                <a:solidFill>
                  <a:schemeClr val="bg1"/>
                </a:solidFill>
                <a:latin typeface="Courier New" panose="02070309020205020404" pitchFamily="49" charset="0"/>
              </a:rPr>
              <a:t>Proto Local Address Foreign Address State </a:t>
            </a:r>
          </a:p>
          <a:p>
            <a:pPr rtl="0"/>
            <a:r>
              <a:rPr lang="fr-FR" sz="1400">
                <a:solidFill>
                  <a:schemeClr val="bg1"/>
                </a:solidFill>
                <a:latin typeface="Courier New" panose="02070309020205020404" pitchFamily="49" charset="0"/>
              </a:rPr>
              <a:t>TCP 192.168.1. 124:3126 192.168.0.2:netbios-ssn ESTABLISHED </a:t>
            </a:r>
          </a:p>
          <a:p>
            <a:pPr rtl="0"/>
            <a:r>
              <a:rPr lang="fr-FR" sz="1400">
                <a:solidFill>
                  <a:schemeClr val="bg1"/>
                </a:solidFill>
                <a:latin typeface="Courier New" panose="02070309020205020404" pitchFamily="49" charset="0"/>
              </a:rPr>
              <a:t>TCP 192.168.1. 124:3158 207.138.126.152:http ESTABLISHED </a:t>
            </a:r>
          </a:p>
          <a:p>
            <a:pPr rtl="0"/>
            <a:r>
              <a:rPr lang="fr-FR" sz="1400">
                <a:solidFill>
                  <a:schemeClr val="bg1"/>
                </a:solidFill>
                <a:latin typeface="Courier New" panose="02070309020205020404" pitchFamily="49" charset="0"/>
              </a:rPr>
              <a:t>TCP 192.168.1.124:3159 207.138.126.169:http ESTABLISHED </a:t>
            </a:r>
          </a:p>
          <a:p>
            <a:pPr rtl="0"/>
            <a:r>
              <a:rPr lang="fr-FR" sz="1400">
                <a:solidFill>
                  <a:schemeClr val="bg1"/>
                </a:solidFill>
                <a:latin typeface="Courier New" panose="02070309020205020404" pitchFamily="49" charset="0"/>
              </a:rPr>
              <a:t>TCP 192.168.1.124:3160 207.138.126.169:http ESTABLISHED </a:t>
            </a:r>
          </a:p>
          <a:p>
            <a:pPr rtl="0"/>
            <a:r>
              <a:rPr lang="fr-FR" sz="1400">
                <a:solidFill>
                  <a:schemeClr val="bg1"/>
                </a:solidFill>
                <a:latin typeface="Courier New" panose="02070309020205020404" pitchFamily="49" charset="0"/>
              </a:rPr>
              <a:t>TCP 192.168.1. 124:3161 sc.msn.com:http ESTABLISHED </a:t>
            </a:r>
          </a:p>
          <a:p>
            <a:pPr rtl="0"/>
            <a:r>
              <a:rPr lang="fr-FR" sz="1400">
                <a:solidFill>
                  <a:schemeClr val="bg1"/>
                </a:solidFill>
                <a:latin typeface="Courier New" panose="02070309020205020404" pitchFamily="49" charset="0"/>
              </a:rPr>
              <a:t>TCP 192.168.1.124:3166 www.cisco.com:http ESTABLISHED</a:t>
            </a:r>
          </a:p>
        </p:txBody>
      </p:sp>
    </p:spTree>
    <p:extLst>
      <p:ext uri="{BB962C8B-B14F-4D97-AF65-F5344CB8AC3E}">
        <p14:creationId xmlns:p14="http://schemas.microsoft.com/office/powerpoint/2010/main" val="41337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14.5 Processus de communication TCP</a:t>
            </a:r>
          </a:p>
        </p:txBody>
      </p:sp>
    </p:spTree>
    <p:custDataLst>
      <p:tags r:id="rId1"/>
    </p:custDataLst>
    <p:extLst>
      <p:ext uri="{BB962C8B-B14F-4D97-AF65-F5344CB8AC3E}">
        <p14:creationId xmlns:p14="http://schemas.microsoft.com/office/powerpoint/2010/main" val="352023780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Processus de communication TCP</a:t>
            </a:r>
            <a:r>
              <a:rPr lang="en-US" dirty="0"/>
              <a:t/>
            </a:r>
            <a:br>
              <a:rPr lang="en-US" dirty="0"/>
            </a:br>
            <a:r>
              <a:rPr lang="fr-FR" sz="2400"/>
              <a:t>Processus de serveur TCP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60522" y="638009"/>
            <a:ext cx="4472538" cy="3505566"/>
          </a:xfrm>
        </p:spPr>
        <p:txBody>
          <a:bodyPr/>
          <a:lstStyle/>
          <a:p>
            <a:pPr marL="0" indent="0" algn="l" rtl="0"/>
            <a:r>
              <a:rPr lang="fr-FR" sz="1600" dirty="0">
                <a:solidFill>
                  <a:srgbClr val="000000"/>
                </a:solidFill>
              </a:rPr>
              <a:t>Chaque processus de demande s'exécutant sur un serveur est configuré pour utiliser un </a:t>
            </a:r>
            <a:r>
              <a:rPr lang="fr-FR" sz="1600" b="1" dirty="0">
                <a:solidFill>
                  <a:srgbClr val="FF0000"/>
                </a:solidFill>
              </a:rPr>
              <a:t>numéro de port. </a:t>
            </a:r>
          </a:p>
          <a:p>
            <a:pPr marL="342900" indent="-342900" algn="l" rtl="0">
              <a:buFont typeface="Arial" panose="020B0604020202020204" pitchFamily="34" charset="0"/>
              <a:buChar char="•"/>
            </a:pPr>
            <a:r>
              <a:rPr lang="fr-FR" sz="1600" dirty="0">
                <a:solidFill>
                  <a:srgbClr val="000000"/>
                </a:solidFill>
              </a:rPr>
              <a:t>Deux services ne peuvent pas être affectés au même numéro de port d'un serveur au sein des mêmes services de la couche </a:t>
            </a:r>
            <a:r>
              <a:rPr lang="fr-FR" sz="1600" dirty="0" smtClean="0">
                <a:solidFill>
                  <a:srgbClr val="000000"/>
                </a:solidFill>
              </a:rPr>
              <a:t>transport.</a:t>
            </a:r>
          </a:p>
          <a:p>
            <a:pPr marL="342900" indent="-342900" algn="l" rtl="0">
              <a:buFont typeface="Arial" panose="020B0604020202020204" pitchFamily="34" charset="0"/>
              <a:buChar char="•"/>
            </a:pPr>
            <a:r>
              <a:rPr lang="fr-FR" sz="1600" dirty="0" smtClean="0">
                <a:solidFill>
                  <a:srgbClr val="000000"/>
                </a:solidFill>
              </a:rPr>
              <a:t>Une </a:t>
            </a:r>
            <a:r>
              <a:rPr lang="fr-FR" sz="1600" dirty="0">
                <a:solidFill>
                  <a:srgbClr val="000000"/>
                </a:solidFill>
              </a:rPr>
              <a:t>application de serveur active affectée à un port spécifique est considérée comme étant </a:t>
            </a:r>
            <a:r>
              <a:rPr lang="fr-FR" sz="1600" b="1" dirty="0" smtClean="0">
                <a:solidFill>
                  <a:srgbClr val="FF0000"/>
                </a:solidFill>
              </a:rPr>
              <a:t>ouverte(ECOUTE)</a:t>
            </a:r>
            <a:r>
              <a:rPr lang="fr-FR" sz="1600" dirty="0" smtClean="0">
                <a:solidFill>
                  <a:srgbClr val="000000"/>
                </a:solidFill>
              </a:rPr>
              <a:t>, </a:t>
            </a:r>
            <a:r>
              <a:rPr lang="fr-FR" sz="1600" dirty="0">
                <a:solidFill>
                  <a:srgbClr val="000000"/>
                </a:solidFill>
              </a:rPr>
              <a:t>ce qui signifie que la couche transport accepte et traite les segments adressés à ce port. </a:t>
            </a:r>
            <a:endParaRPr lang="fr-FR" sz="1600" dirty="0" smtClean="0">
              <a:solidFill>
                <a:srgbClr val="000000"/>
              </a:solidFill>
            </a:endParaRPr>
          </a:p>
          <a:p>
            <a:pPr marL="342900" indent="-342900" algn="l" rtl="0">
              <a:buFont typeface="Arial" panose="020B0604020202020204" pitchFamily="34" charset="0"/>
              <a:buChar char="•"/>
            </a:pPr>
            <a:r>
              <a:rPr lang="fr-FR" sz="1600" dirty="0" smtClean="0">
                <a:solidFill>
                  <a:srgbClr val="000000"/>
                </a:solidFill>
              </a:rPr>
              <a:t>Toute </a:t>
            </a:r>
            <a:r>
              <a:rPr lang="fr-FR" sz="1600" dirty="0">
                <a:solidFill>
                  <a:srgbClr val="000000"/>
                </a:solidFill>
              </a:rPr>
              <a:t>demande entrante d'un client qui est adressée à </a:t>
            </a:r>
            <a:r>
              <a:rPr lang="fr-FR" sz="1600" b="1" dirty="0">
                <a:solidFill>
                  <a:srgbClr val="FF0000"/>
                </a:solidFill>
              </a:rPr>
              <a:t>l'interface de connexion </a:t>
            </a:r>
            <a:r>
              <a:rPr lang="fr-FR" sz="1600" dirty="0">
                <a:solidFill>
                  <a:srgbClr val="000000"/>
                </a:solidFill>
              </a:rPr>
              <a:t>correcte est acceptée et les données sont transmises à l'application de serveur. </a:t>
            </a:r>
          </a:p>
        </p:txBody>
      </p:sp>
      <p:pic>
        <p:nvPicPr>
          <p:cNvPr id="2" name="Picture 1">
            <a:extLst>
              <a:ext uri="{FF2B5EF4-FFF2-40B4-BE49-F238E27FC236}">
                <a16:creationId xmlns:a16="http://schemas.microsoft.com/office/drawing/2014/main" id="{99FBF6C5-2BAD-4377-8A7E-1E562B9674FF}"/>
              </a:ext>
            </a:extLst>
          </p:cNvPr>
          <p:cNvPicPr>
            <a:picLocks noChangeAspect="1"/>
          </p:cNvPicPr>
          <p:nvPr/>
        </p:nvPicPr>
        <p:blipFill>
          <a:blip r:embed="rId3"/>
          <a:stretch>
            <a:fillRect/>
          </a:stretch>
        </p:blipFill>
        <p:spPr>
          <a:xfrm>
            <a:off x="5237340" y="902311"/>
            <a:ext cx="3795824" cy="2976962"/>
          </a:xfrm>
          <a:prstGeom prst="rect">
            <a:avLst/>
          </a:prstGeom>
        </p:spPr>
      </p:pic>
    </p:spTree>
    <p:extLst>
      <p:ext uri="{BB962C8B-B14F-4D97-AF65-F5344CB8AC3E}">
        <p14:creationId xmlns:p14="http://schemas.microsoft.com/office/powerpoint/2010/main" val="40927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Accessibilité de l'hôte</a:t>
            </a:r>
          </a:p>
        </p:txBody>
      </p:sp>
      <p:sp>
        <p:nvSpPr>
          <p:cNvPr id="8195" name="Rectangle 6"/>
          <p:cNvSpPr>
            <a:spLocks noGrp="1" noChangeArrowheads="1"/>
          </p:cNvSpPr>
          <p:nvPr>
            <p:ph idx="1"/>
          </p:nvPr>
        </p:nvSpPr>
        <p:spPr>
          <a:xfrm>
            <a:off x="145357" y="798944"/>
            <a:ext cx="3939626" cy="3735939"/>
          </a:xfrm>
        </p:spPr>
        <p:txBody>
          <a:bodyPr/>
          <a:lstStyle/>
          <a:p>
            <a:pPr marL="0" indent="0" rtl="0">
              <a:buNone/>
            </a:pPr>
            <a:r>
              <a:rPr lang="fr-FR" sz="1600" dirty="0">
                <a:solidFill>
                  <a:srgbClr val="FF0000"/>
                </a:solidFill>
              </a:rPr>
              <a:t>ICMP Echo Message </a:t>
            </a:r>
            <a:r>
              <a:rPr lang="fr-FR" sz="1600" dirty="0"/>
              <a:t>peut être utilisé pour tester l'accessibilité d'un hôte sur un réseau IP. </a:t>
            </a:r>
          </a:p>
          <a:p>
            <a:pPr marL="0" indent="0" rtl="0">
              <a:buNone/>
            </a:pPr>
            <a:r>
              <a:rPr lang="fr-FR" sz="1600" dirty="0"/>
              <a:t>Dans l'exemple:</a:t>
            </a:r>
          </a:p>
          <a:p>
            <a:pPr lvl="1" rtl="0">
              <a:buFont typeface="Arial" panose="020B0604020202020204" pitchFamily="34" charset="0"/>
              <a:buChar char="•"/>
            </a:pPr>
            <a:r>
              <a:rPr lang="fr-FR" sz="1600" dirty="0"/>
              <a:t>L’hôte local envoie un message </a:t>
            </a:r>
            <a:r>
              <a:rPr lang="fr-FR" sz="1600" dirty="0">
                <a:solidFill>
                  <a:srgbClr val="FF0000"/>
                </a:solidFill>
              </a:rPr>
              <a:t>ICMP Echo </a:t>
            </a:r>
            <a:r>
              <a:rPr lang="fr-FR" sz="1600" dirty="0" err="1">
                <a:solidFill>
                  <a:srgbClr val="FF0000"/>
                </a:solidFill>
              </a:rPr>
              <a:t>Request</a:t>
            </a:r>
            <a:r>
              <a:rPr lang="fr-FR" sz="1600" dirty="0">
                <a:solidFill>
                  <a:srgbClr val="FF0000"/>
                </a:solidFill>
              </a:rPr>
              <a:t> </a:t>
            </a:r>
            <a:r>
              <a:rPr lang="fr-FR" sz="1600" dirty="0"/>
              <a:t>(Demande d’écho) à un autre hôte. </a:t>
            </a:r>
          </a:p>
          <a:p>
            <a:pPr lvl="1" rtl="0">
              <a:buFont typeface="Arial" panose="020B0604020202020204" pitchFamily="34" charset="0"/>
              <a:buChar char="•"/>
            </a:pPr>
            <a:r>
              <a:rPr lang="fr-FR" sz="1600" dirty="0"/>
              <a:t>Si l'hôte est disponible, l'hôte de destination répond en envoyant une </a:t>
            </a:r>
            <a:r>
              <a:rPr lang="fr-FR" sz="1600" dirty="0">
                <a:solidFill>
                  <a:srgbClr val="FF0000"/>
                </a:solidFill>
              </a:rPr>
              <a:t>réponse d'écho.</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r>
              <a:rPr lang="fr-FR" sz="1400" dirty="0"/>
              <a:t>Processus de communication TCP</a:t>
            </a:r>
            <a:r>
              <a:rPr lang="en-US" sz="2000" dirty="0"/>
              <a:t/>
            </a:r>
            <a:br>
              <a:rPr lang="en-US" sz="2000" dirty="0"/>
            </a:br>
            <a:r>
              <a:rPr lang="fr-FR" sz="2000" dirty="0"/>
              <a:t>Établissement d'une connexion </a:t>
            </a:r>
            <a:r>
              <a:rPr lang="fr-FR" sz="2000" dirty="0" smtClean="0"/>
              <a:t>TCP :</a:t>
            </a:r>
            <a:r>
              <a:rPr lang="fr-FR" sz="2000" b="1" dirty="0"/>
              <a:t> négociation en trois étapes</a:t>
            </a:r>
            <a:endParaRPr lang="fr-FR" sz="2000" dirty="0"/>
          </a:p>
        </p:txBody>
      </p:sp>
      <p:sp>
        <p:nvSpPr>
          <p:cNvPr id="2" name="Content Placeholder 1">
            <a:extLst>
              <a:ext uri="{FF2B5EF4-FFF2-40B4-BE49-F238E27FC236}">
                <a16:creationId xmlns:a16="http://schemas.microsoft.com/office/drawing/2014/main" id="{22B4C1BD-6CD9-41BB-9847-E67604393FF9}"/>
              </a:ext>
            </a:extLst>
          </p:cNvPr>
          <p:cNvSpPr>
            <a:spLocks noGrp="1"/>
          </p:cNvSpPr>
          <p:nvPr>
            <p:ph idx="1"/>
          </p:nvPr>
        </p:nvSpPr>
        <p:spPr>
          <a:xfrm>
            <a:off x="144065" y="979055"/>
            <a:ext cx="4076953" cy="3975208"/>
          </a:xfrm>
        </p:spPr>
        <p:txBody>
          <a:bodyPr/>
          <a:lstStyle/>
          <a:p>
            <a:pPr marL="0" indent="0" rtl="0">
              <a:buNone/>
            </a:pPr>
            <a:r>
              <a:rPr lang="fr-FR" dirty="0"/>
              <a:t>Étape 1: Le client demande l'établissement d'une session de communication </a:t>
            </a:r>
            <a:r>
              <a:rPr lang="fr-FR" dirty="0">
                <a:solidFill>
                  <a:srgbClr val="FF0000"/>
                </a:solidFill>
              </a:rPr>
              <a:t>client-serveur </a:t>
            </a:r>
            <a:r>
              <a:rPr lang="fr-FR" dirty="0"/>
              <a:t>avec le serveur.</a:t>
            </a:r>
          </a:p>
          <a:p>
            <a:pPr marL="0" indent="0" rtl="0">
              <a:buNone/>
            </a:pPr>
            <a:r>
              <a:rPr lang="fr-FR" dirty="0"/>
              <a:t>Étape 2: Le serveur accuse la réception de la session de communication client-serveur et demande l'établissement d'une session de communication </a:t>
            </a:r>
            <a:r>
              <a:rPr lang="fr-FR" dirty="0">
                <a:solidFill>
                  <a:srgbClr val="FF0000"/>
                </a:solidFill>
              </a:rPr>
              <a:t>serveur-client</a:t>
            </a:r>
            <a:r>
              <a:rPr lang="fr-FR" dirty="0"/>
              <a:t>.</a:t>
            </a:r>
          </a:p>
          <a:p>
            <a:pPr marL="0" indent="0" rtl="0">
              <a:buNone/>
            </a:pPr>
            <a:r>
              <a:rPr lang="fr-FR" dirty="0"/>
              <a:t>Étape 3: Le client accuse réception de la session de communication serveur-client.</a:t>
            </a:r>
          </a:p>
        </p:txBody>
      </p:sp>
      <p:pic>
        <p:nvPicPr>
          <p:cNvPr id="6" name="Picture 5">
            <a:extLst>
              <a:ext uri="{FF2B5EF4-FFF2-40B4-BE49-F238E27FC236}">
                <a16:creationId xmlns:a16="http://schemas.microsoft.com/office/drawing/2014/main" id="{C6A9B416-7891-D340-B842-5C2C3A412A09}"/>
              </a:ext>
            </a:extLst>
          </p:cNvPr>
          <p:cNvPicPr>
            <a:picLocks noChangeAspect="1"/>
          </p:cNvPicPr>
          <p:nvPr/>
        </p:nvPicPr>
        <p:blipFill>
          <a:blip r:embed="rId3"/>
          <a:stretch>
            <a:fillRect/>
          </a:stretch>
        </p:blipFill>
        <p:spPr>
          <a:xfrm>
            <a:off x="4390331" y="1268997"/>
            <a:ext cx="4496457" cy="2605505"/>
          </a:xfrm>
          <a:prstGeom prst="rect">
            <a:avLst/>
          </a:prstGeom>
        </p:spPr>
      </p:pic>
    </p:spTree>
    <p:extLst>
      <p:ext uri="{BB962C8B-B14F-4D97-AF65-F5344CB8AC3E}">
        <p14:creationId xmlns:p14="http://schemas.microsoft.com/office/powerpoint/2010/main" val="1442597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Processus de communication TCP</a:t>
            </a:r>
            <a:r>
              <a:rPr lang="en-US" dirty="0"/>
              <a:t/>
            </a:r>
            <a:br>
              <a:rPr lang="en-US" dirty="0"/>
            </a:br>
            <a:r>
              <a:rPr lang="fr-FR" sz="2400"/>
              <a:t>La fin de session TCP</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271951" y="933119"/>
            <a:ext cx="4140029" cy="3073946"/>
          </a:xfrm>
        </p:spPr>
        <p:txBody>
          <a:bodyPr/>
          <a:lstStyle/>
          <a:p>
            <a:pPr marL="0" indent="0" algn="l" rtl="0"/>
            <a:r>
              <a:rPr lang="fr-FR" sz="1600" dirty="0">
                <a:solidFill>
                  <a:srgbClr val="000000"/>
                </a:solidFill>
              </a:rPr>
              <a:t>Étape 1: Quand le client n'a plus de données à envoyer dans le flux, il envoie un segment dont l'indicateur FIN est défini.</a:t>
            </a:r>
          </a:p>
          <a:p>
            <a:pPr marL="0" indent="0" algn="l" rtl="0"/>
            <a:r>
              <a:rPr lang="fr-FR" sz="1600" dirty="0">
                <a:solidFill>
                  <a:srgbClr val="000000"/>
                </a:solidFill>
              </a:rPr>
              <a:t>Étape 2:Le serveur envoie un segment ACK pour indiquer la bonne réception du segment FIN afin de terminer la session du </a:t>
            </a:r>
            <a:r>
              <a:rPr lang="fr-FR" sz="1600" dirty="0">
                <a:solidFill>
                  <a:srgbClr val="FF0000"/>
                </a:solidFill>
              </a:rPr>
              <a:t>client au serveur.</a:t>
            </a:r>
          </a:p>
          <a:p>
            <a:pPr marL="0" indent="0" algn="l" rtl="0"/>
            <a:r>
              <a:rPr lang="fr-FR" sz="1600" dirty="0">
                <a:solidFill>
                  <a:srgbClr val="000000"/>
                </a:solidFill>
              </a:rPr>
              <a:t>Étape 3:Le serveur envoie un segment FIN au client pour terminer la session du </a:t>
            </a:r>
            <a:r>
              <a:rPr lang="fr-FR" sz="1600" dirty="0">
                <a:solidFill>
                  <a:srgbClr val="FF0000"/>
                </a:solidFill>
              </a:rPr>
              <a:t>serveur au client</a:t>
            </a:r>
            <a:r>
              <a:rPr lang="fr-FR" sz="1600" dirty="0">
                <a:solidFill>
                  <a:srgbClr val="000000"/>
                </a:solidFill>
              </a:rPr>
              <a:t>.</a:t>
            </a:r>
          </a:p>
          <a:p>
            <a:pPr marL="0" indent="0" algn="l" rtl="0"/>
            <a:r>
              <a:rPr lang="fr-FR" sz="1600" dirty="0">
                <a:solidFill>
                  <a:srgbClr val="000000"/>
                </a:solidFill>
              </a:rPr>
              <a:t>Étape 4:Le client répond à l'aide d'un segment ACK pour accuser la réception du segment FIN envoyé par le serveur.</a:t>
            </a:r>
          </a:p>
        </p:txBody>
      </p:sp>
      <p:pic>
        <p:nvPicPr>
          <p:cNvPr id="6" name="Picture 5">
            <a:extLst>
              <a:ext uri="{FF2B5EF4-FFF2-40B4-BE49-F238E27FC236}">
                <a16:creationId xmlns:a16="http://schemas.microsoft.com/office/drawing/2014/main" id="{488E7229-C633-8549-B035-25AF8DE13930}"/>
              </a:ext>
            </a:extLst>
          </p:cNvPr>
          <p:cNvPicPr>
            <a:picLocks noChangeAspect="1"/>
          </p:cNvPicPr>
          <p:nvPr/>
        </p:nvPicPr>
        <p:blipFill>
          <a:blip r:embed="rId3"/>
          <a:stretch>
            <a:fillRect/>
          </a:stretch>
        </p:blipFill>
        <p:spPr>
          <a:xfrm>
            <a:off x="4572000" y="1136435"/>
            <a:ext cx="3953695" cy="3073946"/>
          </a:xfrm>
          <a:prstGeom prst="rect">
            <a:avLst/>
          </a:prstGeom>
        </p:spPr>
      </p:pic>
    </p:spTree>
    <p:extLst>
      <p:ext uri="{BB962C8B-B14F-4D97-AF65-F5344CB8AC3E}">
        <p14:creationId xmlns:p14="http://schemas.microsoft.com/office/powerpoint/2010/main" val="354991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pPr rtl="0"/>
            <a:r>
              <a:rPr lang="fr-FR" sz="1600"/>
              <a:t>Processus de Communication TCP</a:t>
            </a:r>
            <a:r>
              <a:rPr lang="en-US" dirty="0"/>
              <a:t/>
            </a:r>
            <a:br>
              <a:rPr lang="en-US" dirty="0"/>
            </a:br>
            <a:r>
              <a:rPr lang="fr-FR" sz="2400"/>
              <a:t>Analyse de la connexion TCP en trois étapes</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p:txBody>
          <a:bodyPr/>
          <a:lstStyle/>
          <a:p>
            <a:pPr marL="0" indent="0" rtl="0">
              <a:buNone/>
            </a:pPr>
            <a:r>
              <a:rPr lang="fr-FR" sz="1600" dirty="0"/>
              <a:t>La connexion en trois étapes:</a:t>
            </a:r>
          </a:p>
          <a:p>
            <a:pPr lvl="1" rtl="0">
              <a:buFont typeface="Arial" panose="020B0604020202020204" pitchFamily="34" charset="0"/>
              <a:buChar char="•"/>
            </a:pPr>
            <a:r>
              <a:rPr lang="fr-FR" dirty="0"/>
              <a:t>Elle vérifie que le périphérique de destination est bien présent sur le </a:t>
            </a:r>
            <a:r>
              <a:rPr lang="fr-FR" dirty="0" smtClean="0"/>
              <a:t>réseau.</a:t>
            </a:r>
          </a:p>
          <a:p>
            <a:pPr lvl="1" rtl="0">
              <a:buFont typeface="Arial" panose="020B0604020202020204" pitchFamily="34" charset="0"/>
              <a:buChar char="•"/>
            </a:pPr>
            <a:r>
              <a:rPr lang="fr-FR" dirty="0" smtClean="0"/>
              <a:t>Elle </a:t>
            </a:r>
            <a:r>
              <a:rPr lang="fr-FR" dirty="0"/>
              <a:t>s'assure que le périphérique de destination a un service actif et qu'il accepte les requêtes sur le numéro de port de destination que le client qui démarre la session a l'intention </a:t>
            </a:r>
            <a:r>
              <a:rPr lang="fr-FR" dirty="0" smtClean="0"/>
              <a:t>d'utiliser.</a:t>
            </a:r>
          </a:p>
          <a:p>
            <a:pPr lvl="1" rtl="0">
              <a:buFont typeface="Arial" panose="020B0604020202020204" pitchFamily="34" charset="0"/>
              <a:buChar char="•"/>
            </a:pPr>
            <a:r>
              <a:rPr lang="fr-FR" dirty="0" smtClean="0"/>
              <a:t>Elle </a:t>
            </a:r>
            <a:r>
              <a:rPr lang="fr-FR" dirty="0"/>
              <a:t>informe le périphérique de destination que le client source souhaite établir une session de communication sur ce numéro de port.</a:t>
            </a:r>
          </a:p>
          <a:p>
            <a:pPr marL="0" indent="0" rtl="0">
              <a:buNone/>
            </a:pPr>
            <a:r>
              <a:rPr lang="fr-FR" dirty="0"/>
              <a:t>Une fois la communication est terminée, les sessions sont terminées et la connexion est interrompue. Les mécanismes de connexion et de session permettent la fonction de fiabilité du TCP.</a:t>
            </a:r>
          </a:p>
        </p:txBody>
      </p:sp>
    </p:spTree>
    <p:extLst>
      <p:ext uri="{BB962C8B-B14F-4D97-AF65-F5344CB8AC3E}">
        <p14:creationId xmlns:p14="http://schemas.microsoft.com/office/powerpoint/2010/main" val="186996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p:txBody>
          <a:bodyPr/>
          <a:lstStyle/>
          <a:p>
            <a:pPr rtl="0"/>
            <a:r>
              <a:rPr lang="fr-FR" sz="1600"/>
              <a:t>Processus de Communication TCP</a:t>
            </a:r>
            <a:r>
              <a:rPr lang="en-US" dirty="0"/>
              <a:t/>
            </a:r>
            <a:br>
              <a:rPr lang="en-US" dirty="0"/>
            </a:br>
            <a:r>
              <a:rPr lang="fr-FR" sz="2400"/>
              <a:t>Analyse de la connexion TCP en trois étapes (Suite)</a:t>
            </a:r>
          </a:p>
        </p:txBody>
      </p:sp>
      <p:sp>
        <p:nvSpPr>
          <p:cNvPr id="2" name="Content Placeholder 1">
            <a:extLst>
              <a:ext uri="{FF2B5EF4-FFF2-40B4-BE49-F238E27FC236}">
                <a16:creationId xmlns:a16="http://schemas.microsoft.com/office/drawing/2014/main" id="{69BCA604-5AE4-48C6-B519-9F57FF340DF1}"/>
              </a:ext>
            </a:extLst>
          </p:cNvPr>
          <p:cNvSpPr>
            <a:spLocks noGrp="1"/>
          </p:cNvSpPr>
          <p:nvPr>
            <p:ph idx="1"/>
          </p:nvPr>
        </p:nvSpPr>
        <p:spPr>
          <a:xfrm>
            <a:off x="144065" y="798944"/>
            <a:ext cx="3850419" cy="4155319"/>
          </a:xfrm>
        </p:spPr>
        <p:txBody>
          <a:bodyPr/>
          <a:lstStyle/>
          <a:p>
            <a:pPr marL="0" indent="0" rtl="0">
              <a:buNone/>
            </a:pPr>
            <a:r>
              <a:rPr lang="fr-FR" sz="1400" dirty="0"/>
              <a:t>Les six indicateurs de bits de contrôle sont les suivants:</a:t>
            </a:r>
          </a:p>
          <a:p>
            <a:pPr lvl="1" rtl="0"/>
            <a:r>
              <a:rPr lang="fr-FR" b="1" dirty="0"/>
              <a:t>URG</a:t>
            </a:r>
            <a:r>
              <a:rPr lang="fr-FR" dirty="0"/>
              <a:t> - Champ de pointeur urgent significatif (Urgent pointer </a:t>
            </a:r>
            <a:r>
              <a:rPr lang="fr-FR" dirty="0" err="1"/>
              <a:t>field</a:t>
            </a:r>
            <a:r>
              <a:rPr lang="fr-FR" dirty="0"/>
              <a:t> </a:t>
            </a:r>
            <a:r>
              <a:rPr lang="fr-FR" dirty="0" err="1"/>
              <a:t>significant</a:t>
            </a:r>
            <a:r>
              <a:rPr lang="fr-FR" dirty="0"/>
              <a:t>)</a:t>
            </a:r>
          </a:p>
          <a:p>
            <a:pPr lvl="1" rtl="0"/>
            <a:r>
              <a:rPr lang="fr-FR" b="1" dirty="0">
                <a:solidFill>
                  <a:srgbClr val="FF0000"/>
                </a:solidFill>
              </a:rPr>
              <a:t>ACK</a:t>
            </a:r>
            <a:r>
              <a:rPr lang="fr-FR" dirty="0">
                <a:solidFill>
                  <a:srgbClr val="FF0000"/>
                </a:solidFill>
              </a:rPr>
              <a:t> - Indicateur d'accusé de réception utilisé dans l'établissement de la connexion et la fin de la session</a:t>
            </a:r>
          </a:p>
          <a:p>
            <a:pPr lvl="1" rtl="0"/>
            <a:r>
              <a:rPr lang="fr-FR" b="1" dirty="0"/>
              <a:t>PSH</a:t>
            </a:r>
            <a:r>
              <a:rPr lang="fr-FR" dirty="0"/>
              <a:t> - Fonction push (Push </a:t>
            </a:r>
            <a:r>
              <a:rPr lang="fr-FR" dirty="0" err="1"/>
              <a:t>function</a:t>
            </a:r>
            <a:r>
              <a:rPr lang="fr-FR" dirty="0"/>
              <a:t>)</a:t>
            </a:r>
          </a:p>
          <a:p>
            <a:pPr lvl="1" rtl="0"/>
            <a:r>
              <a:rPr lang="fr-FR" b="1" dirty="0"/>
              <a:t>RST</a:t>
            </a:r>
            <a:r>
              <a:rPr lang="fr-FR" dirty="0"/>
              <a:t> - Réinitialisation de la connexion en cas d'erreur ou de dépassement de délai</a:t>
            </a:r>
          </a:p>
          <a:p>
            <a:pPr lvl="1" rtl="0"/>
            <a:r>
              <a:rPr lang="fr-FR" b="1" dirty="0">
                <a:solidFill>
                  <a:srgbClr val="FF0000"/>
                </a:solidFill>
              </a:rPr>
              <a:t>SYN</a:t>
            </a:r>
            <a:r>
              <a:rPr lang="fr-FR" dirty="0">
                <a:solidFill>
                  <a:srgbClr val="FF0000"/>
                </a:solidFill>
              </a:rPr>
              <a:t> - Synchroniser les numéros de séquence utilisés dans l'établissement de connexion</a:t>
            </a:r>
          </a:p>
          <a:p>
            <a:pPr lvl="1" rtl="0"/>
            <a:r>
              <a:rPr lang="fr-FR" b="1" dirty="0">
                <a:solidFill>
                  <a:srgbClr val="FF0000"/>
                </a:solidFill>
              </a:rPr>
              <a:t>FIN</a:t>
            </a:r>
            <a:r>
              <a:rPr lang="fr-FR" dirty="0">
                <a:solidFill>
                  <a:srgbClr val="FF0000"/>
                </a:solidFill>
              </a:rPr>
              <a:t> - Plus de données de l'expéditeur et utilisées dans la fin de session</a:t>
            </a:r>
          </a:p>
          <a:p>
            <a:pPr>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01616695-A4F8-A34A-B776-EF800675ACCC}"/>
              </a:ext>
            </a:extLst>
          </p:cNvPr>
          <p:cNvPicPr>
            <a:picLocks noChangeAspect="1"/>
          </p:cNvPicPr>
          <p:nvPr/>
        </p:nvPicPr>
        <p:blipFill>
          <a:blip r:embed="rId3"/>
          <a:stretch>
            <a:fillRect/>
          </a:stretch>
        </p:blipFill>
        <p:spPr>
          <a:xfrm>
            <a:off x="4110926" y="1369093"/>
            <a:ext cx="4974253" cy="2405313"/>
          </a:xfrm>
          <a:prstGeom prst="rect">
            <a:avLst/>
          </a:prstGeom>
        </p:spPr>
      </p:pic>
    </p:spTree>
    <p:extLst>
      <p:ext uri="{BB962C8B-B14F-4D97-AF65-F5344CB8AC3E}">
        <p14:creationId xmlns:p14="http://schemas.microsoft.com/office/powerpoint/2010/main" val="224807929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14.6 Fiabilité et contrôle de flux</a:t>
            </a:r>
          </a:p>
        </p:txBody>
      </p:sp>
    </p:spTree>
    <p:custDataLst>
      <p:tags r:id="rId1"/>
    </p:custDataLst>
    <p:extLst>
      <p:ext uri="{BB962C8B-B14F-4D97-AF65-F5344CB8AC3E}">
        <p14:creationId xmlns:p14="http://schemas.microsoft.com/office/powerpoint/2010/main" val="3078464286"/>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Fiabilité et contrôle de flux</a:t>
            </a:r>
            <a:r>
              <a:rPr lang="en-US" dirty="0"/>
              <a:t/>
            </a:r>
            <a:br>
              <a:rPr lang="en-US" dirty="0"/>
            </a:br>
            <a:r>
              <a:rPr lang="fr-FR" sz="2400"/>
              <a:t>Fiabilité du TCP - Livraison garantie et commandée</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288414" y="979527"/>
            <a:ext cx="3884330" cy="3439047"/>
          </a:xfrm>
        </p:spPr>
        <p:txBody>
          <a:bodyPr/>
          <a:lstStyle/>
          <a:p>
            <a:pPr marL="285750" indent="-285750" algn="l" rtl="0">
              <a:buFont typeface="Arial" panose="020B0604020202020204" pitchFamily="34" charset="0"/>
              <a:buChar char="•"/>
            </a:pPr>
            <a:r>
              <a:rPr lang="fr-FR" sz="1600" dirty="0">
                <a:solidFill>
                  <a:srgbClr val="000000"/>
                </a:solidFill>
              </a:rPr>
              <a:t>TCP peut également aider à maintenir le flux des paquets afin que les périphériques ne soient pas </a:t>
            </a:r>
            <a:r>
              <a:rPr lang="fr-FR" sz="1600" dirty="0" smtClean="0">
                <a:solidFill>
                  <a:srgbClr val="000000"/>
                </a:solidFill>
              </a:rPr>
              <a:t>surchargés.</a:t>
            </a:r>
          </a:p>
          <a:p>
            <a:pPr marL="285750" indent="-285750" algn="l" rtl="0">
              <a:buFont typeface="Arial" panose="020B0604020202020204" pitchFamily="34" charset="0"/>
              <a:buChar char="•"/>
            </a:pPr>
            <a:r>
              <a:rPr lang="fr-FR" sz="1600" dirty="0" smtClean="0">
                <a:solidFill>
                  <a:srgbClr val="000000"/>
                </a:solidFill>
              </a:rPr>
              <a:t>Il </a:t>
            </a:r>
            <a:r>
              <a:rPr lang="fr-FR" sz="1600" dirty="0">
                <a:solidFill>
                  <a:srgbClr val="000000"/>
                </a:solidFill>
              </a:rPr>
              <a:t>peut arriver que des segments TCP n'arrivent pas à la destination ou qu'ils soient hors </a:t>
            </a:r>
            <a:r>
              <a:rPr lang="fr-FR" sz="1600" dirty="0" smtClean="0">
                <a:solidFill>
                  <a:srgbClr val="000000"/>
                </a:solidFill>
              </a:rPr>
              <a:t>d'usage.</a:t>
            </a:r>
          </a:p>
          <a:p>
            <a:pPr marL="285750" indent="-285750" algn="l" rtl="0">
              <a:buFont typeface="Arial" panose="020B0604020202020204" pitchFamily="34" charset="0"/>
              <a:buChar char="•"/>
            </a:pPr>
            <a:r>
              <a:rPr lang="fr-FR" sz="1600" dirty="0" smtClean="0">
                <a:solidFill>
                  <a:srgbClr val="000000"/>
                </a:solidFill>
              </a:rPr>
              <a:t>Toutes </a:t>
            </a:r>
            <a:r>
              <a:rPr lang="fr-FR" sz="1600" dirty="0">
                <a:solidFill>
                  <a:srgbClr val="000000"/>
                </a:solidFill>
              </a:rPr>
              <a:t>les données doivent être reçues et les données de ces segments doivent être réassemblées dans l'ordre </a:t>
            </a:r>
            <a:r>
              <a:rPr lang="fr-FR" sz="1600" dirty="0" smtClean="0">
                <a:solidFill>
                  <a:srgbClr val="000000"/>
                </a:solidFill>
              </a:rPr>
              <a:t>d'origine.</a:t>
            </a:r>
          </a:p>
          <a:p>
            <a:pPr marL="285750" indent="-285750" algn="l" rtl="0">
              <a:buFont typeface="Arial" panose="020B0604020202020204" pitchFamily="34" charset="0"/>
              <a:buChar char="•"/>
            </a:pPr>
            <a:r>
              <a:rPr lang="fr-FR" sz="1600" dirty="0" smtClean="0">
                <a:solidFill>
                  <a:srgbClr val="000000"/>
                </a:solidFill>
              </a:rPr>
              <a:t>Pour </a:t>
            </a:r>
            <a:r>
              <a:rPr lang="fr-FR" sz="1600" dirty="0">
                <a:solidFill>
                  <a:srgbClr val="000000"/>
                </a:solidFill>
              </a:rPr>
              <a:t>cela, des numéros d'ordre sont affectés à l'en-tête de chaque paquet.</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FF3B309-07D8-3549-83BF-C082B2D0BD15}"/>
              </a:ext>
            </a:extLst>
          </p:cNvPr>
          <p:cNvPicPr>
            <a:picLocks noChangeAspect="1"/>
          </p:cNvPicPr>
          <p:nvPr/>
        </p:nvPicPr>
        <p:blipFill>
          <a:blip r:embed="rId3"/>
          <a:stretch>
            <a:fillRect/>
          </a:stretch>
        </p:blipFill>
        <p:spPr>
          <a:xfrm>
            <a:off x="4358993" y="1119907"/>
            <a:ext cx="4645376" cy="3158289"/>
          </a:xfrm>
          <a:prstGeom prst="rect">
            <a:avLst/>
          </a:prstGeom>
        </p:spPr>
      </p:pic>
    </p:spTree>
    <p:extLst>
      <p:ext uri="{BB962C8B-B14F-4D97-AF65-F5344CB8AC3E}">
        <p14:creationId xmlns:p14="http://schemas.microsoft.com/office/powerpoint/2010/main" val="98914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pPr rtl="0"/>
            <a:r>
              <a:rPr lang="fr-FR" sz="1600"/>
              <a:t>Fiabilité et contrôle de flux</a:t>
            </a:r>
            <a:r>
              <a:rPr lang="en-US" dirty="0"/>
              <a:t/>
            </a:r>
            <a:br>
              <a:rPr lang="en-US" dirty="0"/>
            </a:br>
            <a:r>
              <a:rPr lang="fr-FR"/>
              <a:t>Fiabilité du TCP - Perte de données et retransmission</a:t>
            </a: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826356" cy="3929027"/>
          </a:xfrm>
        </p:spPr>
        <p:txBody>
          <a:bodyPr/>
          <a:lstStyle/>
          <a:p>
            <a:pPr marL="0" indent="0" rtl="0">
              <a:buNone/>
            </a:pPr>
            <a:r>
              <a:rPr lang="fr-FR" sz="1600" dirty="0"/>
              <a:t>Quelle que soit la conception d'un réseau, la perte de données qui se produit </a:t>
            </a:r>
            <a:r>
              <a:rPr lang="fr-FR" sz="1600" dirty="0" smtClean="0"/>
              <a:t>occasionnellement.</a:t>
            </a:r>
          </a:p>
          <a:p>
            <a:pPr marL="0" indent="0" rtl="0">
              <a:buNone/>
            </a:pPr>
            <a:r>
              <a:rPr lang="fr-FR" sz="1600" dirty="0" smtClean="0"/>
              <a:t>Le </a:t>
            </a:r>
            <a:r>
              <a:rPr lang="fr-FR" sz="1600" dirty="0"/>
              <a:t>protocole TCP fournit des méthodes de gestion des pertes de segments. Parmi elles se trouve un mécanisme de retransmission des segments pour les données sans accusé de réception.</a:t>
            </a:r>
          </a:p>
          <a:p>
            <a:pPr marL="0" indent="0">
              <a:buNone/>
            </a:pPr>
            <a:endParaRPr lang="en-US" sz="1600" dirty="0"/>
          </a:p>
          <a:p>
            <a:endParaRPr lang="en-US" dirty="0"/>
          </a:p>
        </p:txBody>
      </p:sp>
      <p:pic>
        <p:nvPicPr>
          <p:cNvPr id="2" name="Picture 1">
            <a:extLst>
              <a:ext uri="{FF2B5EF4-FFF2-40B4-BE49-F238E27FC236}">
                <a16:creationId xmlns:a16="http://schemas.microsoft.com/office/drawing/2014/main" id="{4EE95D6D-2DD5-42B8-811A-F3F0865E3EC3}"/>
              </a:ext>
            </a:extLst>
          </p:cNvPr>
          <p:cNvPicPr>
            <a:picLocks noChangeAspect="1"/>
          </p:cNvPicPr>
          <p:nvPr/>
        </p:nvPicPr>
        <p:blipFill rotWithShape="1">
          <a:blip r:embed="rId3"/>
          <a:srcRect l="3125"/>
          <a:stretch/>
        </p:blipFill>
        <p:spPr>
          <a:xfrm>
            <a:off x="4078705" y="1025236"/>
            <a:ext cx="4921230" cy="3555317"/>
          </a:xfrm>
          <a:prstGeom prst="rect">
            <a:avLst/>
          </a:prstGeom>
        </p:spPr>
      </p:pic>
    </p:spTree>
    <p:extLst>
      <p:ext uri="{BB962C8B-B14F-4D97-AF65-F5344CB8AC3E}">
        <p14:creationId xmlns:p14="http://schemas.microsoft.com/office/powerpoint/2010/main" val="1194260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18473"/>
            <a:ext cx="9144000" cy="757551"/>
          </a:xfrm>
        </p:spPr>
        <p:txBody>
          <a:bodyPr/>
          <a:lstStyle/>
          <a:p>
            <a:pPr rtl="0"/>
            <a:r>
              <a:rPr lang="fr-FR" sz="1600"/>
              <a:t>Fiabilité et contrôle du flux</a:t>
            </a:r>
            <a:r>
              <a:rPr lang="en-US" dirty="0"/>
              <a:t/>
            </a:r>
            <a:br>
              <a:rPr lang="en-US" dirty="0"/>
            </a:br>
            <a:r>
              <a:rPr lang="fr-FR"/>
              <a:t>Fiabilité TCP — Perte et retransmission de données (Suite) </a:t>
            </a:r>
          </a:p>
        </p:txBody>
      </p:sp>
      <p:sp>
        <p:nvSpPr>
          <p:cNvPr id="6" name="Content Placeholder 5">
            <a:extLst>
              <a:ext uri="{FF2B5EF4-FFF2-40B4-BE49-F238E27FC236}">
                <a16:creationId xmlns:a16="http://schemas.microsoft.com/office/drawing/2014/main" id="{E224C79A-0452-40B7-8370-E6DBD3AD96F6}"/>
              </a:ext>
            </a:extLst>
          </p:cNvPr>
          <p:cNvSpPr>
            <a:spLocks noGrp="1"/>
          </p:cNvSpPr>
          <p:nvPr>
            <p:ph idx="1"/>
          </p:nvPr>
        </p:nvSpPr>
        <p:spPr>
          <a:xfrm>
            <a:off x="144065" y="1025236"/>
            <a:ext cx="3970735" cy="3929027"/>
          </a:xfrm>
        </p:spPr>
        <p:txBody>
          <a:bodyPr/>
          <a:lstStyle/>
          <a:p>
            <a:pPr marL="0" indent="0" rtl="0">
              <a:buNone/>
            </a:pPr>
            <a:r>
              <a:rPr lang="fr-FR" sz="1600" b="1" dirty="0">
                <a:solidFill>
                  <a:srgbClr val="FF0000"/>
                </a:solidFill>
              </a:rPr>
              <a:t>Aujourd'hui,</a:t>
            </a:r>
            <a:r>
              <a:rPr lang="fr-FR" sz="1600" dirty="0"/>
              <a:t> les systèmes d'exploitation hôtes utilisent généralement une </a:t>
            </a:r>
            <a:r>
              <a:rPr lang="fr-FR" sz="1600" b="1" dirty="0">
                <a:solidFill>
                  <a:srgbClr val="FF0000"/>
                </a:solidFill>
              </a:rPr>
              <a:t>fonctionnalité TCP facultative appelée reconnaissance sélective (SACK), </a:t>
            </a:r>
            <a:r>
              <a:rPr lang="fr-FR" sz="1600" dirty="0"/>
              <a:t>négociée au cours de la poignée de main à trois </a:t>
            </a:r>
            <a:r>
              <a:rPr lang="fr-FR" sz="1600" dirty="0" smtClean="0"/>
              <a:t>voies.</a:t>
            </a:r>
          </a:p>
          <a:p>
            <a:pPr marL="0" indent="0" rtl="0">
              <a:buNone/>
            </a:pPr>
            <a:r>
              <a:rPr lang="fr-FR" sz="1600" dirty="0" smtClean="0"/>
              <a:t>Si </a:t>
            </a:r>
            <a:r>
              <a:rPr lang="fr-FR" sz="1600" dirty="0"/>
              <a:t>les deux hôtes prennent en charge SACK, le récepteur peut explicitement reconnaître quels segments (octets) ont été reçus, y compris les segments discontinus.</a:t>
            </a:r>
          </a:p>
          <a:p>
            <a:endParaRPr lang="en-US" dirty="0"/>
          </a:p>
        </p:txBody>
      </p:sp>
      <p:pic>
        <p:nvPicPr>
          <p:cNvPr id="4" name="Picture 3">
            <a:extLst>
              <a:ext uri="{FF2B5EF4-FFF2-40B4-BE49-F238E27FC236}">
                <a16:creationId xmlns:a16="http://schemas.microsoft.com/office/drawing/2014/main" id="{87630375-E3B4-4146-88E6-2D11C8BDAEE9}"/>
              </a:ext>
            </a:extLst>
          </p:cNvPr>
          <p:cNvPicPr>
            <a:picLocks noChangeAspect="1"/>
          </p:cNvPicPr>
          <p:nvPr/>
        </p:nvPicPr>
        <p:blipFill rotWithShape="1">
          <a:blip r:embed="rId3"/>
          <a:srcRect l="6550" r="11057"/>
          <a:stretch/>
        </p:blipFill>
        <p:spPr>
          <a:xfrm>
            <a:off x="4235115" y="822789"/>
            <a:ext cx="4475747" cy="3726580"/>
          </a:xfrm>
          <a:prstGeom prst="rect">
            <a:avLst/>
          </a:prstGeom>
        </p:spPr>
      </p:pic>
    </p:spTree>
    <p:extLst>
      <p:ext uri="{BB962C8B-B14F-4D97-AF65-F5344CB8AC3E}">
        <p14:creationId xmlns:p14="http://schemas.microsoft.com/office/powerpoint/2010/main" val="2082620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Fiabilité et contrôle de flux</a:t>
            </a:r>
            <a:r>
              <a:rPr lang="en-US" dirty="0"/>
              <a:t/>
            </a:r>
            <a:br>
              <a:rPr lang="en-US" dirty="0"/>
            </a:br>
            <a:r>
              <a:rPr lang="fr-FR" sz="2400"/>
              <a:t>Contrôle de flux TCP – Taille de fenêtre et accusés de réception</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03695" y="912262"/>
            <a:ext cx="3667027" cy="3509472"/>
          </a:xfrm>
        </p:spPr>
        <p:txBody>
          <a:bodyPr/>
          <a:lstStyle/>
          <a:p>
            <a:pPr marL="0" indent="0" algn="l" rtl="0">
              <a:spcBef>
                <a:spcPts val="0"/>
              </a:spcBef>
            </a:pPr>
            <a:r>
              <a:rPr lang="fr-FR" sz="1600" dirty="0">
                <a:solidFill>
                  <a:srgbClr val="000000"/>
                </a:solidFill>
              </a:rPr>
              <a:t>Le protocole TCP offre des mécanismes de contrôle des flux comme suit:</a:t>
            </a:r>
          </a:p>
          <a:p>
            <a:pPr marL="0" indent="0" algn="l">
              <a:spcBef>
                <a:spcPts val="0"/>
              </a:spcBef>
            </a:pPr>
            <a:endParaRPr lang="en-US" sz="1600" dirty="0">
              <a:solidFill>
                <a:srgbClr val="000000"/>
              </a:solidFill>
            </a:endParaRPr>
          </a:p>
          <a:p>
            <a:pPr marL="285750" indent="-285750" algn="l" rtl="0">
              <a:spcBef>
                <a:spcPts val="0"/>
              </a:spcBef>
              <a:buFont typeface="Arial" panose="020B0604020202020204" pitchFamily="34" charset="0"/>
              <a:buChar char="•"/>
            </a:pPr>
            <a:r>
              <a:rPr lang="fr-FR" sz="1600" dirty="0">
                <a:solidFill>
                  <a:srgbClr val="000000"/>
                </a:solidFill>
              </a:rPr>
              <a:t>Le protocole TCP inclut également des mécanismes de contrôle de flux, qui correspond au volume de données que l'hôte de destination peut recevoir et traiter de manière </a:t>
            </a:r>
            <a:r>
              <a:rPr lang="fr-FR" sz="1600" dirty="0" smtClean="0">
                <a:solidFill>
                  <a:srgbClr val="000000"/>
                </a:solidFill>
              </a:rPr>
              <a:t>fiable.</a:t>
            </a:r>
          </a:p>
          <a:p>
            <a:pPr marL="285750" indent="-285750" algn="l" rtl="0">
              <a:spcBef>
                <a:spcPts val="0"/>
              </a:spcBef>
              <a:buFont typeface="Arial" panose="020B0604020202020204" pitchFamily="34" charset="0"/>
              <a:buChar char="•"/>
            </a:pPr>
            <a:r>
              <a:rPr lang="fr-FR" sz="1600" dirty="0" smtClean="0">
                <a:solidFill>
                  <a:srgbClr val="000000"/>
                </a:solidFill>
              </a:rPr>
              <a:t>Le </a:t>
            </a:r>
            <a:r>
              <a:rPr lang="fr-FR" sz="1600" dirty="0">
                <a:solidFill>
                  <a:srgbClr val="000000"/>
                </a:solidFill>
              </a:rPr>
              <a:t>contrôle de flux aide à maintenir la fiabilité des transmissions TCP en réglant le flux de données entre la source et la destination pour une session donnée.</a:t>
            </a:r>
          </a:p>
        </p:txBody>
      </p:sp>
      <p:pic>
        <p:nvPicPr>
          <p:cNvPr id="6" name="Picture 5">
            <a:extLst>
              <a:ext uri="{FF2B5EF4-FFF2-40B4-BE49-F238E27FC236}">
                <a16:creationId xmlns:a16="http://schemas.microsoft.com/office/drawing/2014/main" id="{F1EBB4FB-76D3-E94D-9CFB-0B374985AD37}"/>
              </a:ext>
            </a:extLst>
          </p:cNvPr>
          <p:cNvPicPr>
            <a:picLocks noChangeAspect="1"/>
          </p:cNvPicPr>
          <p:nvPr/>
        </p:nvPicPr>
        <p:blipFill>
          <a:blip r:embed="rId3"/>
          <a:stretch>
            <a:fillRect/>
          </a:stretch>
        </p:blipFill>
        <p:spPr>
          <a:xfrm>
            <a:off x="3836710" y="912262"/>
            <a:ext cx="5195302" cy="3318975"/>
          </a:xfrm>
          <a:prstGeom prst="rect">
            <a:avLst/>
          </a:prstGeom>
        </p:spPr>
      </p:pic>
    </p:spTree>
    <p:extLst>
      <p:ext uri="{BB962C8B-B14F-4D97-AF65-F5344CB8AC3E}">
        <p14:creationId xmlns:p14="http://schemas.microsoft.com/office/powerpoint/2010/main" val="417890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Fiabilité et contrôle de flux</a:t>
            </a:r>
            <a:r>
              <a:rPr lang="en-US" dirty="0"/>
              <a:t/>
            </a:r>
            <a:br>
              <a:rPr lang="en-US" dirty="0"/>
            </a:br>
            <a:r>
              <a:rPr lang="fr-FR" sz="2400"/>
              <a:t>Contrôle de flux TCP — Taille maximale du segment</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731838"/>
            <a:ext cx="3541804" cy="3689896"/>
          </a:xfrm>
        </p:spPr>
        <p:txBody>
          <a:bodyPr/>
          <a:lstStyle/>
          <a:p>
            <a:pPr marL="0" indent="0" algn="l" rtl="0">
              <a:spcBef>
                <a:spcPts val="0"/>
              </a:spcBef>
            </a:pPr>
            <a:r>
              <a:rPr lang="fr-FR" sz="1600" b="1" dirty="0">
                <a:solidFill>
                  <a:srgbClr val="FF0000"/>
                </a:solidFill>
              </a:rPr>
              <a:t>La taille maximale du segment (MSS) </a:t>
            </a:r>
            <a:r>
              <a:rPr lang="fr-FR" sz="1600" dirty="0" smtClean="0">
                <a:solidFill>
                  <a:srgbClr val="080808"/>
                </a:solidFill>
              </a:rPr>
              <a:t>est </a:t>
            </a:r>
            <a:r>
              <a:rPr lang="fr-FR" sz="1600" dirty="0">
                <a:solidFill>
                  <a:srgbClr val="080808"/>
                </a:solidFill>
              </a:rPr>
              <a:t>la quantité maximale de données que le périphérique de destination peut recevoir.</a:t>
            </a:r>
          </a:p>
          <a:p>
            <a:pPr marL="0" indent="0" algn="l">
              <a:spcBef>
                <a:spcPts val="0"/>
              </a:spcBef>
            </a:pPr>
            <a:endParaRPr lang="en-US" sz="1600" dirty="0">
              <a:solidFill>
                <a:srgbClr val="080808"/>
              </a:solidFill>
            </a:endParaRPr>
          </a:p>
          <a:p>
            <a:pPr marL="285750" indent="-285750" algn="l" rtl="0">
              <a:spcBef>
                <a:spcPts val="0"/>
              </a:spcBef>
              <a:buFont typeface="Arial" panose="020B0604020202020204" pitchFamily="34" charset="0"/>
              <a:buChar char="•"/>
            </a:pPr>
            <a:r>
              <a:rPr lang="fr-FR" sz="1600" dirty="0">
                <a:solidFill>
                  <a:srgbClr val="080808"/>
                </a:solidFill>
              </a:rPr>
              <a:t>Un MSS commun est de 1460 octets lors de l'utilisation </a:t>
            </a:r>
            <a:r>
              <a:rPr lang="fr-FR" sz="1600" dirty="0" smtClean="0">
                <a:solidFill>
                  <a:srgbClr val="080808"/>
                </a:solidFill>
              </a:rPr>
              <a:t>d'IPv4.</a:t>
            </a:r>
          </a:p>
          <a:p>
            <a:pPr marL="285750" indent="-285750" algn="l" rtl="0">
              <a:spcBef>
                <a:spcPts val="0"/>
              </a:spcBef>
              <a:buFont typeface="Arial" panose="020B0604020202020204" pitchFamily="34" charset="0"/>
              <a:buChar char="•"/>
            </a:pPr>
            <a:r>
              <a:rPr lang="fr-FR" sz="1600" dirty="0" smtClean="0">
                <a:solidFill>
                  <a:srgbClr val="080808"/>
                </a:solidFill>
              </a:rPr>
              <a:t>Un </a:t>
            </a:r>
            <a:r>
              <a:rPr lang="fr-FR" sz="1600" dirty="0">
                <a:solidFill>
                  <a:srgbClr val="080808"/>
                </a:solidFill>
              </a:rPr>
              <a:t>hôte détermine la valeur de son champ MSS en soustrayant les en-têtes IP et TCP de la MTU Ethernet, qui est 1500 octets par défaut. </a:t>
            </a:r>
            <a:endParaRPr lang="fr-FR" sz="1600" dirty="0" smtClean="0">
              <a:solidFill>
                <a:srgbClr val="080808"/>
              </a:solidFill>
            </a:endParaRPr>
          </a:p>
          <a:p>
            <a:pPr marL="285750" indent="-285750" algn="l" rtl="0">
              <a:spcBef>
                <a:spcPts val="0"/>
              </a:spcBef>
              <a:buFont typeface="Arial" panose="020B0604020202020204" pitchFamily="34" charset="0"/>
              <a:buChar char="•"/>
            </a:pPr>
            <a:r>
              <a:rPr lang="fr-FR" sz="1600" dirty="0" smtClean="0">
                <a:solidFill>
                  <a:srgbClr val="080808"/>
                </a:solidFill>
              </a:rPr>
              <a:t>1500 </a:t>
            </a:r>
            <a:r>
              <a:rPr lang="fr-FR" sz="1600" dirty="0">
                <a:solidFill>
                  <a:srgbClr val="080808"/>
                </a:solidFill>
              </a:rPr>
              <a:t>moins </a:t>
            </a:r>
            <a:r>
              <a:rPr lang="fr-FR" sz="1600" dirty="0" smtClean="0">
                <a:solidFill>
                  <a:srgbClr val="080808"/>
                </a:solidFill>
              </a:rPr>
              <a:t>40 </a:t>
            </a:r>
            <a:r>
              <a:rPr lang="fr-FR" sz="1600" dirty="0">
                <a:solidFill>
                  <a:srgbClr val="080808"/>
                </a:solidFill>
              </a:rPr>
              <a:t>(20 octets pour l'en-tête IPv4 et 20 octets pour l'en-tête TCP) laisse 1460 octets.</a:t>
            </a:r>
          </a:p>
        </p:txBody>
      </p:sp>
      <p:pic>
        <p:nvPicPr>
          <p:cNvPr id="6" name="Picture 5">
            <a:extLst>
              <a:ext uri="{FF2B5EF4-FFF2-40B4-BE49-F238E27FC236}">
                <a16:creationId xmlns:a16="http://schemas.microsoft.com/office/drawing/2014/main" id="{354D6845-C3CD-2540-82D8-B76E7144B603}"/>
              </a:ext>
            </a:extLst>
          </p:cNvPr>
          <p:cNvPicPr>
            <a:picLocks noChangeAspect="1"/>
          </p:cNvPicPr>
          <p:nvPr/>
        </p:nvPicPr>
        <p:blipFill>
          <a:blip r:embed="rId3"/>
          <a:stretch>
            <a:fillRect/>
          </a:stretch>
        </p:blipFill>
        <p:spPr>
          <a:xfrm>
            <a:off x="4018548" y="731837"/>
            <a:ext cx="4109786" cy="2697269"/>
          </a:xfrm>
          <a:prstGeom prst="rect">
            <a:avLst/>
          </a:prstGeom>
        </p:spPr>
      </p:pic>
      <p:pic>
        <p:nvPicPr>
          <p:cNvPr id="8" name="Picture 7">
            <a:extLst>
              <a:ext uri="{FF2B5EF4-FFF2-40B4-BE49-F238E27FC236}">
                <a16:creationId xmlns:a16="http://schemas.microsoft.com/office/drawing/2014/main" id="{BB932EB7-B233-3B4E-BF41-3671F09C3258}"/>
              </a:ext>
            </a:extLst>
          </p:cNvPr>
          <p:cNvPicPr>
            <a:picLocks noChangeAspect="1"/>
          </p:cNvPicPr>
          <p:nvPr/>
        </p:nvPicPr>
        <p:blipFill>
          <a:blip r:embed="rId4"/>
          <a:stretch>
            <a:fillRect/>
          </a:stretch>
        </p:blipFill>
        <p:spPr>
          <a:xfrm>
            <a:off x="4254834" y="3501368"/>
            <a:ext cx="3873500" cy="1319149"/>
          </a:xfrm>
          <a:prstGeom prst="rect">
            <a:avLst/>
          </a:prstGeom>
        </p:spPr>
      </p:pic>
    </p:spTree>
    <p:extLst>
      <p:ext uri="{BB962C8B-B14F-4D97-AF65-F5344CB8AC3E}">
        <p14:creationId xmlns:p14="http://schemas.microsoft.com/office/powerpoint/2010/main" val="300927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Destination ou service inaccessible</a:t>
            </a:r>
          </a:p>
        </p:txBody>
      </p:sp>
      <p:sp>
        <p:nvSpPr>
          <p:cNvPr id="8195" name="Rectangle 6"/>
          <p:cNvSpPr>
            <a:spLocks noGrp="1" noChangeArrowheads="1"/>
          </p:cNvSpPr>
          <p:nvPr>
            <p:ph idx="1"/>
          </p:nvPr>
        </p:nvSpPr>
        <p:spPr>
          <a:xfrm>
            <a:off x="145357" y="925513"/>
            <a:ext cx="8813708" cy="985480"/>
          </a:xfrm>
        </p:spPr>
        <p:txBody>
          <a:bodyPr/>
          <a:lstStyle/>
          <a:p>
            <a:pPr rtl="0">
              <a:spcAft>
                <a:spcPts val="100"/>
              </a:spcAft>
              <a:buFont typeface="Arial" panose="020B0604020202020204" pitchFamily="34" charset="0"/>
              <a:buChar char="•"/>
            </a:pPr>
            <a:r>
              <a:rPr lang="fr-FR" sz="1600"/>
              <a:t>Un message ICMP Destination Inaccessible peut être utilisé pour avertir la source qu'une destination ou un service est inaccessible. </a:t>
            </a:r>
          </a:p>
          <a:p>
            <a:pPr rtl="0">
              <a:spcAft>
                <a:spcPts val="100"/>
              </a:spcAft>
              <a:buFont typeface="Arial" panose="020B0604020202020204" pitchFamily="34" charset="0"/>
              <a:buChar char="•"/>
            </a:pPr>
            <a:r>
              <a:rPr lang="fr-FR" sz="1600"/>
              <a:t>Ce message comprend un code indiquant pourquoi le paquet n'a pas pu être livré.</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sz="1600" b="1" dirty="0"/>
              <a:t>Certains des codes de Destination Inaccessible pour l'ICMPv4 sont:</a:t>
            </a:r>
          </a:p>
          <a:p>
            <a:pPr lvl="2" rtl="0">
              <a:buFont typeface="Arial" panose="020B0604020202020204" pitchFamily="34" charset="0"/>
              <a:buChar char="•"/>
            </a:pPr>
            <a:r>
              <a:rPr lang="fr-FR" sz="1400" dirty="0"/>
              <a:t>0 - Réseau inaccessible</a:t>
            </a:r>
          </a:p>
          <a:p>
            <a:pPr lvl="2" rtl="0">
              <a:buFont typeface="Arial" panose="020B0604020202020204" pitchFamily="34" charset="0"/>
              <a:buChar char="•"/>
            </a:pPr>
            <a:r>
              <a:rPr lang="fr-FR" sz="1400" dirty="0"/>
              <a:t>1 - Hôte inaccessible</a:t>
            </a:r>
          </a:p>
          <a:p>
            <a:pPr lvl="2" rtl="0">
              <a:buFont typeface="Arial" panose="020B0604020202020204" pitchFamily="34" charset="0"/>
              <a:buChar char="•"/>
            </a:pPr>
            <a:r>
              <a:rPr lang="fr-FR" sz="1400" dirty="0"/>
              <a:t>2 - Protocole inaccessible</a:t>
            </a:r>
          </a:p>
          <a:p>
            <a:pPr lvl="2" rtl="0">
              <a:buFont typeface="Arial" panose="020B0604020202020204" pitchFamily="34" charset="0"/>
              <a:buChar char="•"/>
            </a:pPr>
            <a:r>
              <a:rPr lang="fr-FR" sz="1400" dirty="0"/>
              <a:t>3 - Port inaccessible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sz="1600" b="1" dirty="0"/>
              <a:t>Certains des codes de Destination Inaccessible pour l'ICMPv6 sont:</a:t>
            </a:r>
          </a:p>
          <a:p>
            <a:pPr lvl="2" rtl="0">
              <a:buFont typeface="Arial" panose="020B0604020202020204" pitchFamily="34" charset="0"/>
              <a:buChar char="•"/>
            </a:pPr>
            <a:r>
              <a:rPr lang="fr-FR" sz="1400" dirty="0"/>
              <a:t>0 - Pas de route vers la destination</a:t>
            </a:r>
          </a:p>
          <a:p>
            <a:pPr lvl="2" rtl="0">
              <a:buFont typeface="Arial" panose="020B0604020202020204" pitchFamily="34" charset="0"/>
              <a:buChar char="•"/>
            </a:pPr>
            <a:r>
              <a:rPr lang="fr-FR" sz="1400" dirty="0"/>
              <a:t>1 - La communication avec la destination est interdite administrativement (p. ex., pare-feu)</a:t>
            </a:r>
          </a:p>
          <a:p>
            <a:pPr lvl="2" rtl="0">
              <a:buFont typeface="Arial" panose="020B0604020202020204" pitchFamily="34" charset="0"/>
              <a:buChar char="•"/>
            </a:pPr>
            <a:r>
              <a:rPr lang="fr-FR" sz="1400" dirty="0"/>
              <a:t>2 - Au-delà de la portée de l'adresse source</a:t>
            </a:r>
          </a:p>
          <a:p>
            <a:pPr lvl="2" rtl="0">
              <a:buFont typeface="Arial" panose="020B0604020202020204" pitchFamily="34" charset="0"/>
              <a:buChar char="•"/>
            </a:pPr>
            <a:r>
              <a:rPr lang="fr-FR" sz="1400" dirty="0"/>
              <a:t>3 - Adresse inaccessible</a:t>
            </a:r>
          </a:p>
          <a:p>
            <a:pPr lvl="2" rtl="0">
              <a:buFont typeface="Arial" panose="020B0604020202020204" pitchFamily="34" charset="0"/>
              <a:buChar char="•"/>
            </a:pPr>
            <a:r>
              <a:rPr lang="fr-FR" sz="1400" dirty="0"/>
              <a:t>4 - Port inaccessible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pPr rtl="0"/>
            <a:r>
              <a:rPr lang="fr-FR" sz="1400" b="1" dirty="0"/>
              <a:t>Remarque</a:t>
            </a:r>
            <a:r>
              <a:rPr lang="fr-FR" sz="1400" dirty="0"/>
              <a:t>: ICMPv6 a des codes similaires mais légèrement différents pour les messages "Destination Inaccessible"</a:t>
            </a:r>
            <a:r>
              <a:rPr lang="fr-FR"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Fiabilité et contrôle de flux</a:t>
            </a:r>
            <a:r>
              <a:rPr lang="en-US" dirty="0"/>
              <a:t/>
            </a:r>
            <a:br>
              <a:rPr lang="en-US" dirty="0"/>
            </a:br>
            <a:r>
              <a:rPr lang="fr-FR" sz="2400"/>
              <a:t>Contrôle de flux TCP – Prévention des encombrements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259590" y="858982"/>
            <a:ext cx="3388774" cy="3562752"/>
          </a:xfrm>
        </p:spPr>
        <p:txBody>
          <a:bodyPr/>
          <a:lstStyle/>
          <a:p>
            <a:pPr marL="0" indent="0" algn="l" rtl="0">
              <a:spcBef>
                <a:spcPts val="0"/>
              </a:spcBef>
            </a:pPr>
            <a:r>
              <a:rPr lang="fr-FR" sz="1600">
                <a:solidFill>
                  <a:srgbClr val="000000"/>
                </a:solidFill>
              </a:rPr>
              <a:t>En cas d'encombrement sur un réseau, des paquets sont mis au rebut par le routeur surchargé.</a:t>
            </a:r>
          </a:p>
          <a:p>
            <a:pPr marL="0" indent="0" algn="l">
              <a:spcBef>
                <a:spcPts val="0"/>
              </a:spcBef>
            </a:pPr>
            <a:endParaRPr lang="en-US" sz="1600" dirty="0">
              <a:solidFill>
                <a:srgbClr val="000000"/>
              </a:solidFill>
            </a:endParaRPr>
          </a:p>
          <a:p>
            <a:pPr marL="0" indent="0" algn="l" rtl="0">
              <a:spcBef>
                <a:spcPts val="0"/>
              </a:spcBef>
            </a:pPr>
            <a:r>
              <a:rPr lang="fr-FR" sz="1600">
                <a:solidFill>
                  <a:srgbClr val="000000"/>
                </a:solidFill>
              </a:rPr>
              <a:t>Afin d'éviter et de contrôler l'encombrement du réseau, le protocole TCP utilise divers mécanismes, minuteurs et algorithmes de gestion des encombrements.</a:t>
            </a:r>
          </a:p>
        </p:txBody>
      </p:sp>
      <p:pic>
        <p:nvPicPr>
          <p:cNvPr id="6" name="Picture 5">
            <a:extLst>
              <a:ext uri="{FF2B5EF4-FFF2-40B4-BE49-F238E27FC236}">
                <a16:creationId xmlns:a16="http://schemas.microsoft.com/office/drawing/2014/main" id="{44B87FC3-C392-514C-AA30-06F95FD0D287}"/>
              </a:ext>
            </a:extLst>
          </p:cNvPr>
          <p:cNvPicPr>
            <a:picLocks noChangeAspect="1"/>
          </p:cNvPicPr>
          <p:nvPr/>
        </p:nvPicPr>
        <p:blipFill>
          <a:blip r:embed="rId3"/>
          <a:stretch>
            <a:fillRect/>
          </a:stretch>
        </p:blipFill>
        <p:spPr>
          <a:xfrm>
            <a:off x="3798486" y="981504"/>
            <a:ext cx="4847540" cy="3317708"/>
          </a:xfrm>
          <a:prstGeom prst="rect">
            <a:avLst/>
          </a:prstGeom>
        </p:spPr>
      </p:pic>
    </p:spTree>
    <p:extLst>
      <p:ext uri="{BB962C8B-B14F-4D97-AF65-F5344CB8AC3E}">
        <p14:creationId xmlns:p14="http://schemas.microsoft.com/office/powerpoint/2010/main" val="29172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14.7 Communication du protocole UDP</a:t>
            </a:r>
          </a:p>
        </p:txBody>
      </p:sp>
    </p:spTree>
    <p:custDataLst>
      <p:tags r:id="rId1"/>
    </p:custDataLst>
    <p:extLst>
      <p:ext uri="{BB962C8B-B14F-4D97-AF65-F5344CB8AC3E}">
        <p14:creationId xmlns:p14="http://schemas.microsoft.com/office/powerpoint/2010/main" val="3222273199"/>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Communication du protocole UDP</a:t>
            </a:r>
            <a:r>
              <a:rPr lang="en-US" dirty="0"/>
              <a:t/>
            </a:r>
            <a:br>
              <a:rPr lang="en-US" dirty="0"/>
            </a:br>
            <a:r>
              <a:rPr lang="fr-FR" sz="2400"/>
              <a:t>Faible surcharge et fiabilité du protocole UDP</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887483"/>
            <a:ext cx="8345488" cy="731837"/>
          </a:xfrm>
        </p:spPr>
        <p:txBody>
          <a:bodyPr/>
          <a:lstStyle/>
          <a:p>
            <a:pPr marL="0" indent="0" algn="l" rtl="0">
              <a:spcBef>
                <a:spcPts val="0"/>
              </a:spcBef>
            </a:pPr>
            <a:r>
              <a:rPr lang="fr-FR" sz="1600" dirty="0">
                <a:solidFill>
                  <a:srgbClr val="000000"/>
                </a:solidFill>
              </a:rPr>
              <a:t>Le protocole UDP n'établit pas de connexion. Le protocole UDP fournit un transport de données à faible surcharge car il utilise de petits en-têtes </a:t>
            </a:r>
            <a:r>
              <a:rPr lang="fr-FR" b="1" dirty="0">
                <a:solidFill>
                  <a:srgbClr val="FF0000"/>
                </a:solidFill>
              </a:rPr>
              <a:t>de datagrammes</a:t>
            </a:r>
            <a:r>
              <a:rPr lang="fr-FR" sz="1600" dirty="0">
                <a:solidFill>
                  <a:srgbClr val="000000"/>
                </a:solidFill>
              </a:rPr>
              <a:t> et n'offre pas de gestion du trafic réseau.</a:t>
            </a:r>
          </a:p>
        </p:txBody>
      </p:sp>
      <p:pic>
        <p:nvPicPr>
          <p:cNvPr id="6" name="Picture 5">
            <a:extLst>
              <a:ext uri="{FF2B5EF4-FFF2-40B4-BE49-F238E27FC236}">
                <a16:creationId xmlns:a16="http://schemas.microsoft.com/office/drawing/2014/main" id="{EFA7D8BE-B010-7449-A277-2CFEE3494077}"/>
              </a:ext>
            </a:extLst>
          </p:cNvPr>
          <p:cNvPicPr>
            <a:picLocks noChangeAspect="1"/>
          </p:cNvPicPr>
          <p:nvPr/>
        </p:nvPicPr>
        <p:blipFill>
          <a:blip r:embed="rId3"/>
          <a:stretch>
            <a:fillRect/>
          </a:stretch>
        </p:blipFill>
        <p:spPr>
          <a:xfrm>
            <a:off x="1663474" y="1971922"/>
            <a:ext cx="5389935" cy="2419603"/>
          </a:xfrm>
          <a:prstGeom prst="rect">
            <a:avLst/>
          </a:prstGeom>
        </p:spPr>
      </p:pic>
    </p:spTree>
    <p:extLst>
      <p:ext uri="{BB962C8B-B14F-4D97-AF65-F5344CB8AC3E}">
        <p14:creationId xmlns:p14="http://schemas.microsoft.com/office/powerpoint/2010/main" val="145586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Communication de protocole UDP</a:t>
            </a:r>
            <a:r>
              <a:rPr lang="en-US" dirty="0"/>
              <a:t/>
            </a:r>
            <a:br>
              <a:rPr lang="en-US" dirty="0"/>
            </a:br>
            <a:r>
              <a:rPr lang="fr-FR" sz="2400"/>
              <a:t>Réassemblage de datagrammes UDP</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423775" cy="3562752"/>
          </a:xfrm>
        </p:spPr>
        <p:txBody>
          <a:bodyPr/>
          <a:lstStyle/>
          <a:p>
            <a:pPr marL="285750" indent="-285750" algn="l" rtl="0">
              <a:spcBef>
                <a:spcPts val="0"/>
              </a:spcBef>
              <a:buFont typeface="Arial" panose="020B0604020202020204" pitchFamily="34" charset="0"/>
              <a:buChar char="•"/>
            </a:pPr>
            <a:r>
              <a:rPr lang="fr-FR" sz="1800" dirty="0">
                <a:solidFill>
                  <a:srgbClr val="000000"/>
                </a:solidFill>
              </a:rPr>
              <a:t>Le protocole UDP n'effectue pas de suivi des numéros d'ordre comme le fait le protocole </a:t>
            </a:r>
            <a:r>
              <a:rPr lang="fr-FR" sz="1800" dirty="0" smtClean="0">
                <a:solidFill>
                  <a:srgbClr val="000000"/>
                </a:solidFill>
              </a:rPr>
              <a:t>TCP.</a:t>
            </a:r>
          </a:p>
          <a:p>
            <a:pPr marL="285750" indent="-285750" algn="l" rtl="0">
              <a:spcBef>
                <a:spcPts val="0"/>
              </a:spcBef>
              <a:buFont typeface="Arial" panose="020B0604020202020204" pitchFamily="34" charset="0"/>
              <a:buChar char="•"/>
            </a:pPr>
            <a:r>
              <a:rPr lang="fr-FR" sz="1800" dirty="0" smtClean="0">
                <a:solidFill>
                  <a:srgbClr val="000000"/>
                </a:solidFill>
              </a:rPr>
              <a:t>Il </a:t>
            </a:r>
            <a:r>
              <a:rPr lang="fr-FR" sz="1800" dirty="0">
                <a:solidFill>
                  <a:srgbClr val="000000"/>
                </a:solidFill>
              </a:rPr>
              <a:t>n'a en effet aucun moyen de réordonnancer les datagrammes pour leur faire retrouver leur ordre de transmission </a:t>
            </a:r>
            <a:r>
              <a:rPr lang="fr-FR" sz="1800" dirty="0" smtClean="0">
                <a:solidFill>
                  <a:srgbClr val="000000"/>
                </a:solidFill>
              </a:rPr>
              <a:t>d'origine.</a:t>
            </a:r>
          </a:p>
          <a:p>
            <a:pPr marL="285750" indent="-285750" algn="l" rtl="0">
              <a:spcBef>
                <a:spcPts val="0"/>
              </a:spcBef>
              <a:buFont typeface="Arial" panose="020B0604020202020204" pitchFamily="34" charset="0"/>
              <a:buChar char="•"/>
            </a:pPr>
            <a:r>
              <a:rPr lang="fr-FR" sz="1800" dirty="0" smtClean="0">
                <a:solidFill>
                  <a:srgbClr val="000000"/>
                </a:solidFill>
              </a:rPr>
              <a:t>Le </a:t>
            </a:r>
            <a:r>
              <a:rPr lang="fr-FR" sz="1800" dirty="0">
                <a:solidFill>
                  <a:srgbClr val="000000"/>
                </a:solidFill>
              </a:rPr>
              <a:t>protocole UDP se contente donc de réassembler les données dans </a:t>
            </a:r>
            <a:r>
              <a:rPr lang="fr-FR" sz="1800" dirty="0">
                <a:solidFill>
                  <a:srgbClr val="FF0000"/>
                </a:solidFill>
              </a:rPr>
              <a:t>l'ordre dans lequel elles ont été reçues</a:t>
            </a:r>
            <a:r>
              <a:rPr lang="fr-FR" sz="1800" dirty="0">
                <a:solidFill>
                  <a:srgbClr val="000000"/>
                </a:solidFill>
              </a:rPr>
              <a:t>, puis de les transmettre à l'application.</a:t>
            </a:r>
          </a:p>
        </p:txBody>
      </p:sp>
      <p:pic>
        <p:nvPicPr>
          <p:cNvPr id="6" name="Picture 5">
            <a:extLst>
              <a:ext uri="{FF2B5EF4-FFF2-40B4-BE49-F238E27FC236}">
                <a16:creationId xmlns:a16="http://schemas.microsoft.com/office/drawing/2014/main" id="{081E9179-0DF9-0A48-ABD1-1D2C43731401}"/>
              </a:ext>
            </a:extLst>
          </p:cNvPr>
          <p:cNvPicPr>
            <a:picLocks noChangeAspect="1"/>
          </p:cNvPicPr>
          <p:nvPr/>
        </p:nvPicPr>
        <p:blipFill>
          <a:blip r:embed="rId3"/>
          <a:stretch>
            <a:fillRect/>
          </a:stretch>
        </p:blipFill>
        <p:spPr>
          <a:xfrm>
            <a:off x="3823204" y="1062094"/>
            <a:ext cx="4902029" cy="3321050"/>
          </a:xfrm>
          <a:prstGeom prst="rect">
            <a:avLst/>
          </a:prstGeom>
        </p:spPr>
      </p:pic>
    </p:spTree>
    <p:extLst>
      <p:ext uri="{BB962C8B-B14F-4D97-AF65-F5344CB8AC3E}">
        <p14:creationId xmlns:p14="http://schemas.microsoft.com/office/powerpoint/2010/main" val="405131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Communication du protocole UDP</a:t>
            </a:r>
            <a:r>
              <a:rPr lang="en-US" dirty="0"/>
              <a:t/>
            </a:r>
            <a:br>
              <a:rPr lang="en-US" dirty="0"/>
            </a:br>
            <a:r>
              <a:rPr lang="fr-FR" sz="2400"/>
              <a:t>Processus et requêtes des serveurs UDP</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1092199"/>
            <a:ext cx="3628919" cy="3411795"/>
          </a:xfrm>
        </p:spPr>
        <p:txBody>
          <a:bodyPr/>
          <a:lstStyle/>
          <a:p>
            <a:pPr marL="0" indent="0" algn="l" rtl="0">
              <a:spcBef>
                <a:spcPts val="0"/>
              </a:spcBef>
            </a:pPr>
            <a:r>
              <a:rPr lang="fr-FR" sz="1800" dirty="0">
                <a:solidFill>
                  <a:srgbClr val="000000"/>
                </a:solidFill>
              </a:rPr>
              <a:t>Les applications serveur basées sur l'UDP se voient attribuer des numéros de port connus ou </a:t>
            </a:r>
            <a:r>
              <a:rPr lang="fr-FR" sz="1800" dirty="0" smtClean="0">
                <a:solidFill>
                  <a:srgbClr val="000000"/>
                </a:solidFill>
              </a:rPr>
              <a:t>enregistrés.</a:t>
            </a:r>
          </a:p>
          <a:p>
            <a:pPr marL="0" indent="0" algn="l" rtl="0">
              <a:spcBef>
                <a:spcPts val="0"/>
              </a:spcBef>
            </a:pPr>
            <a:r>
              <a:rPr lang="fr-FR" sz="1800" dirty="0" smtClean="0">
                <a:solidFill>
                  <a:srgbClr val="000000"/>
                </a:solidFill>
              </a:rPr>
              <a:t>Le </a:t>
            </a:r>
            <a:r>
              <a:rPr lang="fr-FR" sz="1800" dirty="0">
                <a:solidFill>
                  <a:srgbClr val="000000"/>
                </a:solidFill>
              </a:rPr>
              <a:t>protocole UDP reçoit un datagramme destiné à l'un de ces ports, il transmet les données applicatives à l'application appropriée d'après son numéro de port</a:t>
            </a:r>
            <a:r>
              <a:rPr lang="fr-FR" sz="1600" dirty="0">
                <a:solidFill>
                  <a:srgbClr val="000000"/>
                </a:solidFill>
              </a:rPr>
              <a:t>.</a:t>
            </a:r>
          </a:p>
        </p:txBody>
      </p:sp>
      <p:pic>
        <p:nvPicPr>
          <p:cNvPr id="6" name="Picture 5">
            <a:extLst>
              <a:ext uri="{FF2B5EF4-FFF2-40B4-BE49-F238E27FC236}">
                <a16:creationId xmlns:a16="http://schemas.microsoft.com/office/drawing/2014/main" id="{5F777B4A-1B47-5148-8B97-0DDC74204220}"/>
              </a:ext>
            </a:extLst>
          </p:cNvPr>
          <p:cNvPicPr>
            <a:picLocks noChangeAspect="1"/>
          </p:cNvPicPr>
          <p:nvPr/>
        </p:nvPicPr>
        <p:blipFill>
          <a:blip r:embed="rId3"/>
          <a:stretch>
            <a:fillRect/>
          </a:stretch>
        </p:blipFill>
        <p:spPr>
          <a:xfrm>
            <a:off x="3931250" y="1087521"/>
            <a:ext cx="4866742" cy="2968458"/>
          </a:xfrm>
          <a:prstGeom prst="rect">
            <a:avLst/>
          </a:prstGeom>
        </p:spPr>
      </p:pic>
    </p:spTree>
    <p:extLst>
      <p:ext uri="{BB962C8B-B14F-4D97-AF65-F5344CB8AC3E}">
        <p14:creationId xmlns:p14="http://schemas.microsoft.com/office/powerpoint/2010/main" val="182717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Communication du protocole UDP</a:t>
            </a:r>
            <a:r>
              <a:rPr lang="en-US" dirty="0"/>
              <a:t/>
            </a:r>
            <a:br>
              <a:rPr lang="en-US" dirty="0"/>
            </a:br>
            <a:r>
              <a:rPr lang="fr-FR" sz="2400"/>
              <a:t>Processus des clients UDP</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185698" y="941243"/>
            <a:ext cx="3628919" cy="3562752"/>
          </a:xfrm>
        </p:spPr>
        <p:txBody>
          <a:bodyPr/>
          <a:lstStyle/>
          <a:p>
            <a:pPr marL="285750" indent="-285750" algn="l" rtl="0">
              <a:spcBef>
                <a:spcPts val="0"/>
              </a:spcBef>
              <a:buFont typeface="Arial" panose="020B0604020202020204" pitchFamily="34" charset="0"/>
              <a:buChar char="•"/>
            </a:pPr>
            <a:r>
              <a:rPr lang="fr-FR" sz="1600" dirty="0">
                <a:solidFill>
                  <a:srgbClr val="000000"/>
                </a:solidFill>
              </a:rPr>
              <a:t>Le processus client UDP sélectionne dynamiquement un numéro de port dans une plage de numéros de ports et il l'utilise en tant que port source pour la </a:t>
            </a:r>
            <a:r>
              <a:rPr lang="fr-FR" sz="1600" dirty="0" smtClean="0">
                <a:solidFill>
                  <a:srgbClr val="000000"/>
                </a:solidFill>
              </a:rPr>
              <a:t>conversation.</a:t>
            </a:r>
          </a:p>
          <a:p>
            <a:pPr marL="285750" indent="-285750" algn="l" rtl="0">
              <a:spcBef>
                <a:spcPts val="0"/>
              </a:spcBef>
              <a:buFont typeface="Arial" panose="020B0604020202020204" pitchFamily="34" charset="0"/>
              <a:buChar char="•"/>
            </a:pPr>
            <a:r>
              <a:rPr lang="fr-FR" sz="1600" dirty="0" smtClean="0">
                <a:solidFill>
                  <a:srgbClr val="000000"/>
                </a:solidFill>
              </a:rPr>
              <a:t>Le </a:t>
            </a:r>
            <a:r>
              <a:rPr lang="fr-FR" sz="1600" dirty="0">
                <a:solidFill>
                  <a:srgbClr val="000000"/>
                </a:solidFill>
              </a:rPr>
              <a:t>port de destination est généralement le numéro de port réservé affecté au processus </a:t>
            </a:r>
            <a:r>
              <a:rPr lang="fr-FR" sz="1600" dirty="0" smtClean="0">
                <a:solidFill>
                  <a:srgbClr val="000000"/>
                </a:solidFill>
              </a:rPr>
              <a:t>serveur.</a:t>
            </a:r>
          </a:p>
          <a:p>
            <a:pPr marL="285750" indent="-285750" algn="l" rtl="0">
              <a:spcBef>
                <a:spcPts val="0"/>
              </a:spcBef>
              <a:buFont typeface="Arial" panose="020B0604020202020204" pitchFamily="34" charset="0"/>
              <a:buChar char="•"/>
            </a:pPr>
            <a:r>
              <a:rPr lang="fr-FR" sz="1600" dirty="0" smtClean="0">
                <a:solidFill>
                  <a:srgbClr val="000000"/>
                </a:solidFill>
              </a:rPr>
              <a:t>Une </a:t>
            </a:r>
            <a:r>
              <a:rPr lang="fr-FR" sz="1600" dirty="0">
                <a:solidFill>
                  <a:srgbClr val="000000"/>
                </a:solidFill>
              </a:rPr>
              <a:t>fois qu'un client a choisi le port source et le port de destination, la même paire de ports est utilisée dans l'en-tête de tous les datagrammes employés dans la transaction.</a:t>
            </a:r>
          </a:p>
        </p:txBody>
      </p:sp>
      <p:pic>
        <p:nvPicPr>
          <p:cNvPr id="6" name="Picture 5">
            <a:extLst>
              <a:ext uri="{FF2B5EF4-FFF2-40B4-BE49-F238E27FC236}">
                <a16:creationId xmlns:a16="http://schemas.microsoft.com/office/drawing/2014/main" id="{172E8324-8935-B940-A12D-AED56F8063B7}"/>
              </a:ext>
            </a:extLst>
          </p:cNvPr>
          <p:cNvPicPr>
            <a:picLocks noChangeAspect="1"/>
          </p:cNvPicPr>
          <p:nvPr/>
        </p:nvPicPr>
        <p:blipFill>
          <a:blip r:embed="rId3"/>
          <a:stretch>
            <a:fillRect/>
          </a:stretch>
        </p:blipFill>
        <p:spPr>
          <a:xfrm>
            <a:off x="3898234" y="1499777"/>
            <a:ext cx="4869411" cy="2796673"/>
          </a:xfrm>
          <a:prstGeom prst="rect">
            <a:avLst/>
          </a:prstGeom>
        </p:spPr>
      </p:pic>
    </p:spTree>
    <p:extLst>
      <p:ext uri="{BB962C8B-B14F-4D97-AF65-F5344CB8AC3E}">
        <p14:creationId xmlns:p14="http://schemas.microsoft.com/office/powerpoint/2010/main" val="39013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a:t>La couche transport est la liaison entre la couche application et les couches inférieures qui sont responsables de la transmission du réseau.</a:t>
            </a:r>
          </a:p>
          <a:p>
            <a:pPr rtl="0">
              <a:spcBef>
                <a:spcPts val="0"/>
              </a:spcBef>
              <a:spcAft>
                <a:spcPts val="0"/>
              </a:spcAft>
              <a:buFont typeface="Arial" panose="020B0604020202020204" pitchFamily="34" charset="0"/>
              <a:buChar char="•"/>
            </a:pPr>
            <a:r>
              <a:rPr lang="fr-FR"/>
              <a:t>La couche transport comprend à la fois les protocoles TCP et UDP.</a:t>
            </a:r>
          </a:p>
          <a:p>
            <a:pPr rtl="0">
              <a:spcBef>
                <a:spcPts val="0"/>
              </a:spcBef>
              <a:spcAft>
                <a:spcPts val="0"/>
              </a:spcAft>
              <a:buFont typeface="Arial" panose="020B0604020202020204" pitchFamily="34" charset="0"/>
              <a:buChar char="•"/>
            </a:pPr>
            <a:r>
              <a:rPr lang="fr-FR"/>
              <a:t>TCP établit les sessions, assure la fiabilité, assure la livraison de même ordre et prend en charge le contrôle des flux.</a:t>
            </a:r>
          </a:p>
          <a:p>
            <a:pPr rtl="0">
              <a:spcBef>
                <a:spcPts val="0"/>
              </a:spcBef>
              <a:spcAft>
                <a:spcPts val="0"/>
              </a:spcAft>
              <a:buFont typeface="Arial" panose="020B0604020202020204" pitchFamily="34" charset="0"/>
              <a:buChar char="•"/>
            </a:pPr>
            <a:r>
              <a:rPr lang="fr-FR"/>
              <a:t>Le protocole UDP est un protocole simple offrant des fonctions de couche transport de base.</a:t>
            </a:r>
          </a:p>
          <a:p>
            <a:pPr rtl="0">
              <a:spcBef>
                <a:spcPts val="0"/>
              </a:spcBef>
              <a:spcAft>
                <a:spcPts val="0"/>
              </a:spcAft>
              <a:buFont typeface="Arial" panose="020B0604020202020204" pitchFamily="34" charset="0"/>
              <a:buChar char="•"/>
            </a:pPr>
            <a:r>
              <a:rPr lang="fr-FR"/>
              <a:t>UDP reconstruit les données dans l'ordre où elles sont reçues, les segments perdus ne sont pas renvoyés, aucun établissement de session et UDP n'informe pas l'expéditeur de la disponibilité des ressources.</a:t>
            </a:r>
          </a:p>
          <a:p>
            <a:pPr rtl="0">
              <a:spcBef>
                <a:spcPts val="0"/>
              </a:spcBef>
              <a:spcAft>
                <a:spcPts val="0"/>
              </a:spcAft>
              <a:buFont typeface="Arial" panose="020B0604020202020204" pitchFamily="34" charset="0"/>
              <a:buChar char="•"/>
            </a:pPr>
            <a:r>
              <a:rPr lang="fr-FR"/>
              <a:t>Les protocoles de couches de transport TCP et UDP utilisent des numéros de port pour gérer plusieurs conversations simultanées. </a:t>
            </a:r>
          </a:p>
          <a:p>
            <a:pPr rtl="0">
              <a:spcBef>
                <a:spcPts val="0"/>
              </a:spcBef>
              <a:spcAft>
                <a:spcPts val="0"/>
              </a:spcAft>
              <a:buFont typeface="Arial" panose="020B0604020202020204" pitchFamily="34" charset="0"/>
              <a:buChar char="•"/>
            </a:pPr>
            <a:r>
              <a:rPr lang="fr-FR"/>
              <a:t>Chaque processus de demande s'exécutant sur un serveur est configuré pour utiliser un numéro de port.</a:t>
            </a:r>
          </a:p>
          <a:p>
            <a:pPr rtl="0">
              <a:spcBef>
                <a:spcPts val="0"/>
              </a:spcBef>
              <a:spcAft>
                <a:spcPts val="0"/>
              </a:spcAft>
              <a:buFont typeface="Arial" panose="020B0604020202020204" pitchFamily="34" charset="0"/>
              <a:buChar char="•"/>
            </a:pPr>
            <a:r>
              <a:rPr lang="fr-FR"/>
              <a:t>Le numéro de port est soit attribué automatiquement, soit configuré manuellement par un administrateur système.</a:t>
            </a:r>
          </a:p>
          <a:p>
            <a:pPr rtl="0">
              <a:spcBef>
                <a:spcPts val="0"/>
              </a:spcBef>
              <a:spcAft>
                <a:spcPts val="0"/>
              </a:spcAft>
              <a:buFont typeface="Arial" panose="020B0604020202020204" pitchFamily="34" charset="0"/>
              <a:buChar char="•"/>
            </a:pPr>
            <a:r>
              <a:rPr lang="fr-FR"/>
              <a:t>Pour que le message original soit compris par le destinataire, toutes les données doivent être reçues et les données de ces segments doivent être réassemblées dans l'ordre original.</a:t>
            </a:r>
          </a:p>
          <a:p>
            <a:pPr marL="0">
              <a:spcBef>
                <a:spcPts val="0"/>
              </a:spcBef>
              <a:spcAft>
                <a:spcPts val="0"/>
              </a:spcAft>
            </a:pPr>
            <a:endParaRPr lang="en-US" dirty="0"/>
          </a:p>
        </p:txBody>
      </p:sp>
    </p:spTree>
    <p:custDataLst>
      <p:tags r:id="rId1"/>
    </p:custDataLst>
    <p:extLst>
      <p:ext uri="{BB962C8B-B14F-4D97-AF65-F5344CB8AC3E}">
        <p14:creationId xmlns:p14="http://schemas.microsoft.com/office/powerpoint/2010/main" val="2985895135"/>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r>
              <a:rPr lang="en-US" dirty="0">
                <a:latin typeface="Arial" charset="0"/>
              </a:rPr>
              <a:t/>
            </a:r>
            <a:br>
              <a:rPr lang="en-US" dirty="0">
                <a:latin typeface="Arial" charset="0"/>
              </a:rPr>
            </a:br>
            <a:r>
              <a:rPr lang="fr-FR">
                <a:latin typeface="Arial" charset="0"/>
              </a:rPr>
              <a:t>Qu'est-ce que j'ai appris dans ce module (Suite)?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600"/>
              <a:t>Des numéros d'ordre sont affectés à l'en-tête de chaque paquet.</a:t>
            </a:r>
          </a:p>
          <a:p>
            <a:pPr rtl="0">
              <a:spcBef>
                <a:spcPts val="0"/>
              </a:spcBef>
              <a:spcAft>
                <a:spcPts val="0"/>
              </a:spcAft>
              <a:buFont typeface="Arial" panose="020B0604020202020204" pitchFamily="34" charset="0"/>
              <a:buChar char="•"/>
            </a:pPr>
            <a:r>
              <a:rPr lang="fr-FR" sz="1600"/>
              <a:t>Le contrôle de flux aide à maintenir la fiabilité des transmissions TCP en réglant le flux de données entre la source et la destination pour une session donnée.</a:t>
            </a:r>
          </a:p>
          <a:p>
            <a:pPr rtl="0">
              <a:spcBef>
                <a:spcPts val="0"/>
              </a:spcBef>
              <a:spcAft>
                <a:spcPts val="0"/>
              </a:spcAft>
              <a:buFont typeface="Arial" panose="020B0604020202020204" pitchFamily="34" charset="0"/>
              <a:buChar char="•"/>
            </a:pPr>
            <a:r>
              <a:rPr lang="fr-FR" sz="1600"/>
              <a:t>Une source peut transmettre 1460 octets de données dans chaque segment TCP. C'est le MSS typique qu'un appareil de destination peut recevoir.</a:t>
            </a:r>
          </a:p>
          <a:p>
            <a:pPr rtl="0">
              <a:spcBef>
                <a:spcPts val="0"/>
              </a:spcBef>
              <a:spcAft>
                <a:spcPts val="0"/>
              </a:spcAft>
              <a:buFont typeface="Arial" panose="020B0604020202020204" pitchFamily="34" charset="0"/>
              <a:buChar char="•"/>
            </a:pPr>
            <a:r>
              <a:rPr lang="fr-FR" sz="1600"/>
              <a:t>Le processus d'envoi d'accusés de réception par la destination en fonction du traitement des octets reçus et d'ajustement continu de la fenêtre d'envoi de la source porte le nom de « fenêtres glissantes ».</a:t>
            </a:r>
          </a:p>
          <a:p>
            <a:pPr rtl="0">
              <a:spcBef>
                <a:spcPts val="0"/>
              </a:spcBef>
              <a:spcAft>
                <a:spcPts val="0"/>
              </a:spcAft>
              <a:buFont typeface="Arial" panose="020B0604020202020204" pitchFamily="34" charset="0"/>
              <a:buChar char="•"/>
            </a:pPr>
            <a:r>
              <a:rPr lang="fr-FR" sz="1600"/>
              <a:t>Pour éviter et contrôler les congestions, le TCP utilise plusieurs mécanismes de traitement des congestions.</a:t>
            </a:r>
          </a:p>
          <a:p>
            <a:endParaRPr lang="en-US" sz="1600" dirty="0"/>
          </a:p>
        </p:txBody>
      </p:sp>
    </p:spTree>
    <p:custDataLst>
      <p:tags r:id="rId1"/>
    </p:custDataLst>
    <p:extLst>
      <p:ext uri="{BB962C8B-B14F-4D97-AF65-F5344CB8AC3E}">
        <p14:creationId xmlns:p14="http://schemas.microsoft.com/office/powerpoint/2010/main" val="828999243"/>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14: Transport Layer</a:t>
            </a:r>
            <a:r>
              <a:rPr lang="en-US" dirty="0">
                <a:latin typeface="Arial" charset="0"/>
              </a:rPr>
              <a:t/>
            </a:r>
            <a:br>
              <a:rPr lang="en-US" dirty="0">
                <a:latin typeface="Arial" charset="0"/>
              </a:rPr>
            </a:br>
            <a:r>
              <a:rPr lang="fr-FR">
                <a:latin typeface="Arial" charset="0"/>
              </a:rPr>
              <a:t>New Terms and Commands</a:t>
            </a:r>
          </a:p>
        </p:txBody>
      </p:sp>
      <p:sp>
        <p:nvSpPr>
          <p:cNvPr id="2" name="Content Placeholder 1">
            <a:extLst>
              <a:ext uri="{FF2B5EF4-FFF2-40B4-BE49-F238E27FC236}">
                <a16:creationId xmlns:a16="http://schemas.microsoft.com/office/drawing/2014/main" id="{3B960391-D8C1-E343-B782-8D7FE2854A7B}"/>
              </a:ext>
            </a:extLst>
          </p:cNvPr>
          <p:cNvSpPr>
            <a:spLocks noGrp="1"/>
          </p:cNvSpPr>
          <p:nvPr>
            <p:ph idx="1"/>
          </p:nvPr>
        </p:nvSpPr>
        <p:spPr>
          <a:xfrm>
            <a:off x="502284" y="798945"/>
            <a:ext cx="4069716" cy="3754873"/>
          </a:xfrm>
          <a:ln>
            <a:solidFill>
              <a:srgbClr val="080808"/>
            </a:solidFill>
          </a:ln>
        </p:spPr>
        <p:txBody>
          <a:bodyPr/>
          <a:lstStyle/>
          <a:p>
            <a:pPr rtl="0">
              <a:spcBef>
                <a:spcPts val="0"/>
              </a:spcBef>
              <a:spcAft>
                <a:spcPts val="0"/>
              </a:spcAft>
              <a:buFont typeface="Arial" panose="020B0604020202020204" pitchFamily="34" charset="0"/>
              <a:buChar char="•"/>
            </a:pPr>
            <a:r>
              <a:rPr lang="fr-FR" sz="1600"/>
              <a:t>Conversation Multiplexing</a:t>
            </a:r>
          </a:p>
          <a:p>
            <a:pPr rtl="0">
              <a:spcBef>
                <a:spcPts val="0"/>
              </a:spcBef>
              <a:spcAft>
                <a:spcPts val="0"/>
              </a:spcAft>
              <a:buFont typeface="Arial" panose="020B0604020202020204" pitchFamily="34" charset="0"/>
              <a:buChar char="•"/>
            </a:pPr>
            <a:r>
              <a:rPr lang="fr-FR" sz="1600"/>
              <a:t>Segments</a:t>
            </a:r>
          </a:p>
          <a:p>
            <a:pPr rtl="0">
              <a:spcBef>
                <a:spcPts val="0"/>
              </a:spcBef>
              <a:spcAft>
                <a:spcPts val="0"/>
              </a:spcAft>
              <a:buFont typeface="Arial" panose="020B0604020202020204" pitchFamily="34" charset="0"/>
              <a:buChar char="•"/>
            </a:pPr>
            <a:r>
              <a:rPr lang="fr-FR" sz="1600"/>
              <a:t>Datagrams</a:t>
            </a:r>
          </a:p>
          <a:p>
            <a:pPr rtl="0">
              <a:spcBef>
                <a:spcPts val="0"/>
              </a:spcBef>
              <a:spcAft>
                <a:spcPts val="0"/>
              </a:spcAft>
              <a:buFont typeface="Arial" panose="020B0604020202020204" pitchFamily="34" charset="0"/>
              <a:buChar char="•"/>
            </a:pPr>
            <a:r>
              <a:rPr lang="fr-FR" sz="1600"/>
              <a:t>Connection-Oriented Protocol</a:t>
            </a:r>
          </a:p>
          <a:p>
            <a:pPr rtl="0">
              <a:spcBef>
                <a:spcPts val="0"/>
              </a:spcBef>
              <a:spcAft>
                <a:spcPts val="0"/>
              </a:spcAft>
              <a:buFont typeface="Arial" panose="020B0604020202020204" pitchFamily="34" charset="0"/>
              <a:buChar char="•"/>
            </a:pPr>
            <a:r>
              <a:rPr lang="fr-FR" sz="1600"/>
              <a:t>Connectionless Protocol</a:t>
            </a:r>
          </a:p>
          <a:p>
            <a:pPr rtl="0">
              <a:spcBef>
                <a:spcPts val="0"/>
              </a:spcBef>
              <a:spcAft>
                <a:spcPts val="0"/>
              </a:spcAft>
              <a:buFont typeface="Arial" panose="020B0604020202020204" pitchFamily="34" charset="0"/>
              <a:buChar char="•"/>
            </a:pPr>
            <a:r>
              <a:rPr lang="fr-FR" sz="1600"/>
              <a:t>Stateless Protocol</a:t>
            </a:r>
          </a:p>
          <a:p>
            <a:pPr rtl="0">
              <a:spcBef>
                <a:spcPts val="0"/>
              </a:spcBef>
              <a:spcAft>
                <a:spcPts val="0"/>
              </a:spcAft>
              <a:buFont typeface="Arial" panose="020B0604020202020204" pitchFamily="34" charset="0"/>
              <a:buChar char="•"/>
            </a:pPr>
            <a:r>
              <a:rPr lang="fr-FR" sz="1600"/>
              <a:t>Flow Control</a:t>
            </a:r>
          </a:p>
          <a:p>
            <a:pPr rtl="0">
              <a:spcBef>
                <a:spcPts val="0"/>
              </a:spcBef>
              <a:spcAft>
                <a:spcPts val="0"/>
              </a:spcAft>
              <a:buFont typeface="Arial" panose="020B0604020202020204" pitchFamily="34" charset="0"/>
              <a:buChar char="•"/>
            </a:pPr>
            <a:r>
              <a:rPr lang="fr-FR" sz="1600"/>
              <a:t>Same-Order Delivery</a:t>
            </a:r>
          </a:p>
          <a:p>
            <a:pPr rtl="0">
              <a:spcBef>
                <a:spcPts val="0"/>
              </a:spcBef>
              <a:spcAft>
                <a:spcPts val="0"/>
              </a:spcAft>
              <a:buFont typeface="Arial" panose="020B0604020202020204" pitchFamily="34" charset="0"/>
              <a:buChar char="•"/>
            </a:pPr>
            <a:r>
              <a:rPr lang="fr-FR" sz="1600"/>
              <a:t>Socket Pairs</a:t>
            </a:r>
          </a:p>
          <a:p>
            <a:pPr rtl="0">
              <a:spcBef>
                <a:spcPts val="0"/>
              </a:spcBef>
              <a:spcAft>
                <a:spcPts val="0"/>
              </a:spcAft>
              <a:buFont typeface="Arial" panose="020B0604020202020204" pitchFamily="34" charset="0"/>
              <a:buChar char="•"/>
            </a:pPr>
            <a:r>
              <a:rPr lang="fr-FR" sz="1600"/>
              <a:t>netstat</a:t>
            </a:r>
          </a:p>
          <a:p>
            <a:pPr>
              <a:spcBef>
                <a:spcPts val="0"/>
              </a:spcBef>
              <a:spcAft>
                <a:spcPts val="0"/>
              </a:spcAft>
            </a:pPr>
            <a:endParaRPr lang="en-US" sz="1600" dirty="0"/>
          </a:p>
        </p:txBody>
      </p:sp>
      <p:sp>
        <p:nvSpPr>
          <p:cNvPr id="3" name="Rectangle 2">
            <a:extLst>
              <a:ext uri="{FF2B5EF4-FFF2-40B4-BE49-F238E27FC236}">
                <a16:creationId xmlns:a16="http://schemas.microsoft.com/office/drawing/2014/main" id="{80D84143-187A-1A4A-B0AB-CA7EC458C216}"/>
              </a:ext>
            </a:extLst>
          </p:cNvPr>
          <p:cNvSpPr/>
          <p:nvPr/>
        </p:nvSpPr>
        <p:spPr>
          <a:xfrm>
            <a:off x="4637987" y="798944"/>
            <a:ext cx="3997957" cy="3724096"/>
          </a:xfrm>
          <a:prstGeom prst="rect">
            <a:avLst/>
          </a:prstGeom>
          <a:ln>
            <a:solidFill>
              <a:srgbClr val="080808"/>
            </a:solidFill>
          </a:ln>
        </p:spPr>
        <p:txBody>
          <a:bodyPr wrap="square">
            <a:spAutoFit/>
          </a:bodyPr>
          <a:lstStyle/>
          <a:p>
            <a:pPr marL="285750" indent="-285750" rtl="0">
              <a:spcBef>
                <a:spcPts val="0"/>
              </a:spcBef>
              <a:spcAft>
                <a:spcPts val="0"/>
              </a:spcAft>
              <a:buFont typeface="Arial" panose="020B0604020202020204" pitchFamily="34" charset="0"/>
              <a:buChar char="•"/>
            </a:pPr>
            <a:r>
              <a:rPr lang="fr-FR" sz="1600"/>
              <a:t>Three-Way Handshake</a:t>
            </a:r>
          </a:p>
          <a:p>
            <a:pPr marL="285750" indent="-285750" rtl="0">
              <a:spcBef>
                <a:spcPts val="0"/>
              </a:spcBef>
              <a:spcAft>
                <a:spcPts val="0"/>
              </a:spcAft>
              <a:buFont typeface="Arial" panose="020B0604020202020204" pitchFamily="34" charset="0"/>
              <a:buChar char="•"/>
            </a:pPr>
            <a:r>
              <a:rPr lang="fr-FR" sz="1600"/>
              <a:t>SYN</a:t>
            </a:r>
          </a:p>
          <a:p>
            <a:pPr marL="285750" indent="-285750" rtl="0">
              <a:spcBef>
                <a:spcPts val="0"/>
              </a:spcBef>
              <a:spcAft>
                <a:spcPts val="0"/>
              </a:spcAft>
              <a:buFont typeface="Arial" panose="020B0604020202020204" pitchFamily="34" charset="0"/>
              <a:buChar char="•"/>
            </a:pPr>
            <a:r>
              <a:rPr lang="fr-FR" sz="1600"/>
              <a:t>ACK</a:t>
            </a:r>
          </a:p>
          <a:p>
            <a:pPr marL="285750" indent="-285750" rtl="0">
              <a:spcBef>
                <a:spcPts val="0"/>
              </a:spcBef>
              <a:spcAft>
                <a:spcPts val="0"/>
              </a:spcAft>
              <a:buFont typeface="Arial" panose="020B0604020202020204" pitchFamily="34" charset="0"/>
              <a:buChar char="•"/>
            </a:pPr>
            <a:r>
              <a:rPr lang="fr-FR" sz="1600"/>
              <a:t>FIN</a:t>
            </a:r>
          </a:p>
          <a:p>
            <a:pPr marL="285750" indent="-285750" rtl="0">
              <a:spcBef>
                <a:spcPts val="0"/>
              </a:spcBef>
              <a:spcAft>
                <a:spcPts val="0"/>
              </a:spcAft>
              <a:buFont typeface="Arial" panose="020B0604020202020204" pitchFamily="34" charset="0"/>
              <a:buChar char="•"/>
            </a:pPr>
            <a:r>
              <a:rPr lang="fr-FR" sz="1600"/>
              <a:t>URG</a:t>
            </a:r>
          </a:p>
          <a:p>
            <a:pPr marL="285750" indent="-285750" rtl="0">
              <a:spcBef>
                <a:spcPts val="0"/>
              </a:spcBef>
              <a:spcAft>
                <a:spcPts val="0"/>
              </a:spcAft>
              <a:buFont typeface="Arial" panose="020B0604020202020204" pitchFamily="34" charset="0"/>
              <a:buChar char="•"/>
            </a:pPr>
            <a:r>
              <a:rPr lang="fr-FR" sz="1600"/>
              <a:t>PSH</a:t>
            </a:r>
          </a:p>
          <a:p>
            <a:pPr marL="285750" indent="-285750" rtl="0">
              <a:spcBef>
                <a:spcPts val="0"/>
              </a:spcBef>
              <a:spcAft>
                <a:spcPts val="0"/>
              </a:spcAft>
              <a:buFont typeface="Arial" panose="020B0604020202020204" pitchFamily="34" charset="0"/>
              <a:buChar char="•"/>
            </a:pPr>
            <a:r>
              <a:rPr lang="fr-FR" sz="1600"/>
              <a:t>RST</a:t>
            </a:r>
          </a:p>
          <a:p>
            <a:pPr marL="285750" indent="-285750" rtl="0">
              <a:spcBef>
                <a:spcPts val="0"/>
              </a:spcBef>
              <a:spcAft>
                <a:spcPts val="0"/>
              </a:spcAft>
              <a:buFont typeface="Arial" panose="020B0604020202020204" pitchFamily="34" charset="0"/>
              <a:buChar char="•"/>
            </a:pPr>
            <a:r>
              <a:rPr lang="fr-FR" sz="1600">
                <a:solidFill>
                  <a:srgbClr val="080808"/>
                </a:solidFill>
              </a:rPr>
              <a:t>Initial Sequence Number (ISN)</a:t>
            </a:r>
          </a:p>
          <a:p>
            <a:pPr marL="285750" indent="-285750" rtl="0">
              <a:spcBef>
                <a:spcPts val="0"/>
              </a:spcBef>
              <a:spcAft>
                <a:spcPts val="0"/>
              </a:spcAft>
              <a:buFont typeface="Arial" panose="020B0604020202020204" pitchFamily="34" charset="0"/>
              <a:buChar char="•"/>
            </a:pPr>
            <a:r>
              <a:rPr lang="fr-FR" sz="1600">
                <a:solidFill>
                  <a:srgbClr val="080808"/>
                </a:solidFill>
              </a:rPr>
              <a:t>Selective Acknowledgement (SACK)</a:t>
            </a:r>
          </a:p>
          <a:p>
            <a:pPr marL="285750" indent="-285750" rtl="0">
              <a:spcBef>
                <a:spcPts val="0"/>
              </a:spcBef>
              <a:spcAft>
                <a:spcPts val="0"/>
              </a:spcAft>
              <a:buFont typeface="Arial" panose="020B0604020202020204" pitchFamily="34" charset="0"/>
              <a:buChar char="•"/>
            </a:pPr>
            <a:r>
              <a:rPr lang="fr-FR" sz="1600">
                <a:solidFill>
                  <a:srgbClr val="080808"/>
                </a:solidFill>
              </a:rPr>
              <a:t>Sliding Window</a:t>
            </a:r>
          </a:p>
          <a:p>
            <a:pPr marL="285750" indent="-285750" rtl="0">
              <a:spcBef>
                <a:spcPts val="0"/>
              </a:spcBef>
              <a:spcAft>
                <a:spcPts val="0"/>
              </a:spcAft>
              <a:buFont typeface="Arial" panose="020B0604020202020204" pitchFamily="34" charset="0"/>
              <a:buChar char="•"/>
            </a:pPr>
            <a:r>
              <a:rPr lang="fr-FR" sz="1600">
                <a:solidFill>
                  <a:srgbClr val="080808"/>
                </a:solidFill>
              </a:rPr>
              <a:t>Maximum Segment Size (MSS)</a:t>
            </a:r>
          </a:p>
          <a:p>
            <a:pPr marL="285750" indent="-285750" rtl="0">
              <a:spcBef>
                <a:spcPts val="0"/>
              </a:spcBef>
              <a:spcAft>
                <a:spcPts val="0"/>
              </a:spcAft>
              <a:buFont typeface="Arial" panose="020B0604020202020204" pitchFamily="34" charset="0"/>
              <a:buChar char="•"/>
            </a:pPr>
            <a:r>
              <a:rPr lang="fr-FR" sz="1600">
                <a:solidFill>
                  <a:srgbClr val="080808"/>
                </a:solidFill>
              </a:rPr>
              <a:t>Maximum Transmission Unit (MTU)</a:t>
            </a:r>
          </a:p>
          <a:p>
            <a:pPr marL="285750" indent="-285750" rtl="0">
              <a:spcBef>
                <a:spcPts val="0"/>
              </a:spcBef>
              <a:spcAft>
                <a:spcPts val="0"/>
              </a:spcAft>
              <a:buFont typeface="Arial" panose="020B0604020202020204" pitchFamily="34" charset="0"/>
              <a:buChar char="•"/>
            </a:pPr>
            <a:r>
              <a:rPr lang="fr-FR" sz="1600">
                <a:solidFill>
                  <a:srgbClr val="080808"/>
                </a:solidFill>
              </a:rPr>
              <a:t>Congestion Avoidance</a:t>
            </a:r>
          </a:p>
          <a:p>
            <a:pPr marL="285750" indent="-285750">
              <a:spcBef>
                <a:spcPts val="0"/>
              </a:spcBef>
              <a:spcAft>
                <a:spcPts val="0"/>
              </a:spcAft>
              <a:buFont typeface="Arial" panose="020B0604020202020204" pitchFamily="34" charset="0"/>
              <a:buChar char="•"/>
            </a:pPr>
            <a:endParaRPr lang="en-US" sz="1400" dirty="0">
              <a:solidFill>
                <a:srgbClr val="080808"/>
              </a:solidFill>
            </a:endParaRPr>
          </a:p>
          <a:p>
            <a:pPr>
              <a:spcBef>
                <a:spcPts val="0"/>
              </a:spcBef>
              <a:spcAft>
                <a:spcPts val="0"/>
              </a:spcAft>
            </a:pPr>
            <a:endParaRPr lang="en-US" sz="1400" dirty="0">
              <a:solidFill>
                <a:srgbClr val="080808"/>
              </a:solidFill>
            </a:endParaRPr>
          </a:p>
        </p:txBody>
      </p:sp>
    </p:spTree>
    <p:custDataLst>
      <p:tags r:id="rId1"/>
    </p:custDataLst>
    <p:extLst>
      <p:ext uri="{BB962C8B-B14F-4D97-AF65-F5344CB8AC3E}">
        <p14:creationId xmlns:p14="http://schemas.microsoft.com/office/powerpoint/2010/main" val="1249802744"/>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p:txBody>
      </p:sp>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15: Couche d'application</a:t>
            </a:r>
            <a:r>
              <a:rPr lang="en-US" dirty="0">
                <a:solidFill>
                  <a:schemeClr val="accent5">
                    <a:lumMod val="40000"/>
                    <a:lumOff val="60000"/>
                  </a:schemeClr>
                </a:solidFill>
              </a:rPr>
              <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46876653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Messages ICMP </a:t>
            </a:r>
            <a:r>
              <a:rPr lang="en-US" altLang="en-US" sz="1600" dirty="0"/>
              <a:t/>
            </a:r>
            <a:br>
              <a:rPr lang="en-US" altLang="en-US" sz="1600" dirty="0"/>
            </a:br>
            <a:r>
              <a:rPr lang="fr-FR"/>
              <a:t>Délai Dépassé</a:t>
            </a:r>
          </a:p>
        </p:txBody>
      </p:sp>
      <p:sp>
        <p:nvSpPr>
          <p:cNvPr id="8195" name="Rectangle 2"/>
          <p:cNvSpPr>
            <a:spLocks noGrp="1" noChangeArrowheads="1"/>
          </p:cNvSpPr>
          <p:nvPr>
            <p:ph idx="1"/>
          </p:nvPr>
        </p:nvSpPr>
        <p:spPr>
          <a:xfrm>
            <a:off x="145356" y="823049"/>
            <a:ext cx="8782744" cy="1385895"/>
          </a:xfrm>
        </p:spPr>
        <p:txBody>
          <a:bodyPr/>
          <a:lstStyle/>
          <a:p>
            <a:pPr rtl="0">
              <a:buFont typeface="Arial" panose="020B0604020202020204" pitchFamily="34" charset="0"/>
              <a:buChar char="•"/>
            </a:pPr>
            <a:r>
              <a:rPr lang="fr-FR" sz="1600"/>
              <a:t>Lorsque le champ Durée de vie (TTL) d'un paquet est décrémenté à 0, un message ICMPv4 Délai dépassé est envoyé à l'hôte source. </a:t>
            </a:r>
          </a:p>
          <a:p>
            <a:pPr rtl="0">
              <a:buFont typeface="Arial" panose="020B0604020202020204" pitchFamily="34" charset="0"/>
              <a:buChar char="•"/>
            </a:pPr>
            <a:r>
              <a:rPr lang="fr-FR" sz="1600"/>
              <a:t>ICMPv6 envoie également un message Délai dépassé. Au lieu du champ TTL IPv4, ICMPv6 utilise le champ Hop Limit IPv6 pour déterminer si le paquet a expiré.</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pPr rtl="0"/>
            <a:r>
              <a:rPr lang="fr-FR" sz="1500" b="1" dirty="0">
                <a:solidFill>
                  <a:srgbClr val="FF0000"/>
                </a:solidFill>
              </a:rPr>
              <a:t>Remarque: les messages de Délai dépassé sont utilisés par l'outil de  </a:t>
            </a:r>
            <a:r>
              <a:rPr lang="fr-FR" sz="1500" b="1" dirty="0" err="1">
                <a:solidFill>
                  <a:srgbClr val="FF0000"/>
                </a:solidFill>
              </a:rPr>
              <a:t>traceroute</a:t>
            </a:r>
            <a:r>
              <a:rPr lang="fr-FR" sz="1500" b="1" dirty="0">
                <a:solidFill>
                  <a:srgbClr val="FF0000"/>
                </a:solidFill>
              </a:rPr>
              <a:t> .</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de ce module</a:t>
            </a:r>
          </a:p>
        </p:txBody>
      </p:sp>
      <p:sp>
        <p:nvSpPr>
          <p:cNvPr id="4099" name="Rectangle 34"/>
          <p:cNvSpPr>
            <a:spLocks noGrp="1" noChangeArrowheads="1"/>
          </p:cNvSpPr>
          <p:nvPr>
            <p:ph idx="1"/>
          </p:nvPr>
        </p:nvSpPr>
        <p:spPr>
          <a:xfrm>
            <a:off x="0" y="710714"/>
            <a:ext cx="9006840" cy="757552"/>
          </a:xfrm>
        </p:spPr>
        <p:txBody>
          <a:bodyPr/>
          <a:lstStyle/>
          <a:p>
            <a:pPr marL="474662" lvl="1" indent="-285750" rtl="0"/>
            <a:r>
              <a:rPr lang="fr-FR" b="1"/>
              <a:t>Titre du module</a:t>
            </a:r>
            <a:r>
              <a:rPr lang="fr-FR"/>
              <a:t> : Couche Application</a:t>
            </a:r>
          </a:p>
          <a:p>
            <a:pPr marL="474662" lvl="1" indent="-285750" rtl="0"/>
            <a:r>
              <a:rPr lang="fr-FR" b="1"/>
              <a:t>Objectif du module</a:t>
            </a:r>
            <a:r>
              <a:rPr lang="fr-FR"/>
              <a:t>: Expliquer le fonctionnement des protocoles de la couche application dans la fourniture d'un support aux applications des utilisateurs finaux.</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088549630"/>
              </p:ext>
            </p:extLst>
          </p:nvPr>
        </p:nvGraphicFramePr>
        <p:xfrm>
          <a:off x="645953" y="1705524"/>
          <a:ext cx="7961152" cy="2655364"/>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rtl="0">
                        <a:lnSpc>
                          <a:spcPct val="107000"/>
                        </a:lnSpc>
                        <a:spcBef>
                          <a:spcPts val="0"/>
                        </a:spcBef>
                        <a:spcAft>
                          <a:spcPts val="0"/>
                        </a:spcAft>
                      </a:pPr>
                      <a:r>
                        <a:rPr lang="fr-FR" sz="1100">
                          <a:effectLst/>
                        </a:rPr>
                        <a:t>Titre du rubrique</a:t>
                      </a:r>
                    </a:p>
                  </a:txBody>
                  <a:tcPr marL="68580" marR="68580" marT="0" marB="0" anchor="ctr"/>
                </a:tc>
                <a:tc>
                  <a:txBody>
                    <a:bodyPr/>
                    <a:lstStyle/>
                    <a:p>
                      <a:pPr marL="0" marR="0" rtl="0">
                        <a:lnSpc>
                          <a:spcPct val="107000"/>
                        </a:lnSpc>
                        <a:spcBef>
                          <a:spcPts val="0"/>
                        </a:spcBef>
                        <a:spcAft>
                          <a:spcPts val="0"/>
                        </a:spcAft>
                      </a:pPr>
                      <a:r>
                        <a:rPr lang="fr-FR" sz="1100">
                          <a:effectLst/>
                        </a:rPr>
                        <a:t>Objectif du rubrique</a:t>
                      </a:r>
                    </a:p>
                  </a:txBody>
                  <a:tcPr marL="68580" marR="68580" marT="0" marB="0" anchor="ctr"/>
                </a:tc>
                <a:extLst>
                  <a:ext uri="{0D108BD9-81ED-4DB2-BD59-A6C34878D82A}">
                    <a16:rowId xmlns:a16="http://schemas.microsoft.com/office/drawing/2014/main" val="1874061904"/>
                  </a:ext>
                </a:extLst>
              </a:tr>
              <a:tr h="699345">
                <a:tc>
                  <a:txBody>
                    <a:bodyPr/>
                    <a:lstStyle/>
                    <a:p>
                      <a:pPr rtl="0" fontAlgn="ctr"/>
                      <a:r>
                        <a:rPr lang="fr-FR" sz="1100" b="1">
                          <a:effectLst/>
                        </a:rPr>
                        <a:t>Application, présentation et session</a:t>
                      </a:r>
                    </a:p>
                  </a:txBody>
                  <a:tcPr marL="47625" marR="47625" marT="47625" marB="47625" anchor="ctr"/>
                </a:tc>
                <a:tc>
                  <a:txBody>
                    <a:bodyPr/>
                    <a:lstStyle/>
                    <a:p>
                      <a:pPr rtl="0" fontAlgn="ctr"/>
                      <a:r>
                        <a:rPr lang="fr-FR" sz="1100" b="0">
                          <a:effectLst/>
                        </a:rPr>
                        <a:t>Expliquer comment les fonctions de la couche application, de la couche présentation et de la couche session fonctionnent ensemble pour fournir des services de réseau aux applications des utilisateurs finaux.</a:t>
                      </a:r>
                    </a:p>
                  </a:txBody>
                  <a:tcPr marL="47625" marR="47625" marT="47625" marB="47625" anchor="ctr"/>
                </a:tc>
                <a:extLst>
                  <a:ext uri="{0D108BD9-81ED-4DB2-BD59-A6C34878D82A}">
                    <a16:rowId xmlns:a16="http://schemas.microsoft.com/office/drawing/2014/main" val="1646858405"/>
                  </a:ext>
                </a:extLst>
              </a:tr>
              <a:tr h="503350">
                <a:tc>
                  <a:txBody>
                    <a:bodyPr/>
                    <a:lstStyle/>
                    <a:p>
                      <a:pPr rtl="0" fontAlgn="ctr"/>
                      <a:r>
                        <a:rPr lang="fr-FR" sz="1100" b="1">
                          <a:effectLst/>
                        </a:rPr>
                        <a:t>Peer-to-peer</a:t>
                      </a:r>
                    </a:p>
                  </a:txBody>
                  <a:tcPr marL="47625" marR="47625" marT="47625" marB="47625" anchor="ctr"/>
                </a:tc>
                <a:tc>
                  <a:txBody>
                    <a:bodyPr/>
                    <a:lstStyle/>
                    <a:p>
                      <a:pPr rtl="0" fontAlgn="ctr"/>
                      <a:r>
                        <a:rPr lang="fr-FR" sz="1100" b="0">
                          <a:effectLst/>
                        </a:rPr>
                        <a:t>Expliquer comment les applications des utilisateurs fonctionnent dans un réseau peer-to-peer.</a:t>
                      </a:r>
                    </a:p>
                  </a:txBody>
                  <a:tcPr marL="47625" marR="47625" marT="47625" marB="47625" anchor="ctr"/>
                </a:tc>
                <a:extLst>
                  <a:ext uri="{0D108BD9-81ED-4DB2-BD59-A6C34878D82A}">
                    <a16:rowId xmlns:a16="http://schemas.microsoft.com/office/drawing/2014/main" val="3216917477"/>
                  </a:ext>
                </a:extLst>
              </a:tr>
              <a:tr h="389971">
                <a:tc>
                  <a:txBody>
                    <a:bodyPr/>
                    <a:lstStyle/>
                    <a:p>
                      <a:pPr rtl="0" fontAlgn="ctr"/>
                      <a:r>
                        <a:rPr lang="fr-FR" sz="1100" b="1">
                          <a:effectLst/>
                        </a:rPr>
                        <a:t>Protocoles web et e-mail</a:t>
                      </a:r>
                    </a:p>
                  </a:txBody>
                  <a:tcPr marL="47625" marR="47625" marT="47625" marB="47625" anchor="ctr"/>
                </a:tc>
                <a:tc>
                  <a:txBody>
                    <a:bodyPr/>
                    <a:lstStyle/>
                    <a:p>
                      <a:pPr rtl="0" fontAlgn="ctr"/>
                      <a:r>
                        <a:rPr lang="fr-FR" sz="1100" b="0">
                          <a:effectLst/>
                        </a:rPr>
                        <a:t>Expliquer le fonctionnement des protocoles web et de messagerie électronique.</a:t>
                      </a:r>
                    </a:p>
                  </a:txBody>
                  <a:tcPr marL="47625" marR="47625" marT="47625" marB="47625" anchor="ctr"/>
                </a:tc>
                <a:extLst>
                  <a:ext uri="{0D108BD9-81ED-4DB2-BD59-A6C34878D82A}">
                    <a16:rowId xmlns:a16="http://schemas.microsoft.com/office/drawing/2014/main" val="223668542"/>
                  </a:ext>
                </a:extLst>
              </a:tr>
              <a:tr h="307355">
                <a:tc>
                  <a:txBody>
                    <a:bodyPr/>
                    <a:lstStyle/>
                    <a:p>
                      <a:pPr rtl="0" fontAlgn="ctr"/>
                      <a:r>
                        <a:rPr lang="fr-FR" sz="1100" b="1" dirty="0">
                          <a:effectLst/>
                        </a:rPr>
                        <a:t>Services d'adressage IP</a:t>
                      </a:r>
                    </a:p>
                  </a:txBody>
                  <a:tcPr marL="47625" marR="47625" marT="47625" marB="47625" anchor="ctr"/>
                </a:tc>
                <a:tc>
                  <a:txBody>
                    <a:bodyPr/>
                    <a:lstStyle/>
                    <a:p>
                      <a:pPr rtl="0" fontAlgn="ctr"/>
                      <a:r>
                        <a:rPr lang="fr-FR" sz="1100" b="0" dirty="0">
                          <a:effectLst/>
                        </a:rPr>
                        <a:t>Expliquer le fonctionnement de </a:t>
                      </a:r>
                      <a:r>
                        <a:rPr lang="fr-FR" sz="1100" b="0" dirty="0">
                          <a:solidFill>
                            <a:srgbClr val="FF0000"/>
                          </a:solidFill>
                          <a:effectLst/>
                        </a:rPr>
                        <a:t>DNS et DHCP.</a:t>
                      </a:r>
                    </a:p>
                  </a:txBody>
                  <a:tcPr marL="47625" marR="47625" marT="47625" marB="47625" anchor="ctr"/>
                </a:tc>
                <a:extLst>
                  <a:ext uri="{0D108BD9-81ED-4DB2-BD59-A6C34878D82A}">
                    <a16:rowId xmlns:a16="http://schemas.microsoft.com/office/drawing/2014/main" val="1435904258"/>
                  </a:ext>
                </a:extLst>
              </a:tr>
              <a:tr h="389971">
                <a:tc>
                  <a:txBody>
                    <a:bodyPr/>
                    <a:lstStyle/>
                    <a:p>
                      <a:pPr rtl="0" fontAlgn="ctr"/>
                      <a:r>
                        <a:rPr lang="fr-FR" sz="1100" b="1">
                          <a:effectLst/>
                        </a:rPr>
                        <a:t>Services de partage de fichiers</a:t>
                      </a:r>
                    </a:p>
                  </a:txBody>
                  <a:tcPr marL="47625" marR="47625" marT="47625" marB="47625" anchor="ctr"/>
                </a:tc>
                <a:tc>
                  <a:txBody>
                    <a:bodyPr/>
                    <a:lstStyle/>
                    <a:p>
                      <a:pPr rtl="0" fontAlgn="ctr"/>
                      <a:r>
                        <a:rPr lang="fr-FR" sz="1100" b="0" dirty="0">
                          <a:effectLst/>
                        </a:rPr>
                        <a:t>Expliquer le fonctionnement des protocoles de transfert de fichiers.</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2536000525"/>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pPr rtl="0"/>
            <a:r>
              <a:rPr lang="fr-FR">
                <a:solidFill>
                  <a:schemeClr val="accent5">
                    <a:lumMod val="40000"/>
                    <a:lumOff val="60000"/>
                  </a:schemeClr>
                </a:solidFill>
              </a:rPr>
              <a:t>15.1 - Application, présentation et session</a:t>
            </a:r>
          </a:p>
        </p:txBody>
      </p:sp>
    </p:spTree>
    <p:custDataLst>
      <p:tags r:id="rId1"/>
    </p:custDataLst>
    <p:extLst>
      <p:ext uri="{BB962C8B-B14F-4D97-AF65-F5344CB8AC3E}">
        <p14:creationId xmlns:p14="http://schemas.microsoft.com/office/powerpoint/2010/main" val="862927594"/>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Application, Présentation et Session</a:t>
            </a:r>
            <a:r>
              <a:rPr lang="en-US" altLang="en-US" dirty="0"/>
              <a:t/>
            </a:r>
            <a:br>
              <a:rPr lang="en-US" altLang="en-US" dirty="0"/>
            </a:br>
            <a:r>
              <a:rPr lang="fr-FR"/>
              <a:t>Couche Application</a:t>
            </a:r>
          </a:p>
        </p:txBody>
      </p:sp>
      <p:sp>
        <p:nvSpPr>
          <p:cNvPr id="8195" name="Rectangle 6"/>
          <p:cNvSpPr>
            <a:spLocks noGrp="1" noChangeArrowheads="1"/>
          </p:cNvSpPr>
          <p:nvPr>
            <p:ph idx="1"/>
          </p:nvPr>
        </p:nvSpPr>
        <p:spPr>
          <a:xfrm>
            <a:off x="144065" y="888396"/>
            <a:ext cx="3950857" cy="3284359"/>
          </a:xfrm>
        </p:spPr>
        <p:txBody>
          <a:bodyPr/>
          <a:lstStyle/>
          <a:p>
            <a:pPr rtl="0">
              <a:buFont typeface="Arial" panose="020B0604020202020204" pitchFamily="34" charset="0"/>
              <a:buChar char="•"/>
            </a:pPr>
            <a:r>
              <a:rPr lang="fr-FR" dirty="0"/>
              <a:t>Les trois couches supérieures du modèle OSI (application, présentation et session) définissent les fonctions de la couche d'application </a:t>
            </a:r>
            <a:r>
              <a:rPr lang="fr-FR" dirty="0" smtClean="0"/>
              <a:t>TCP/IP.</a:t>
            </a:r>
          </a:p>
          <a:p>
            <a:pPr rtl="0">
              <a:buFont typeface="Arial" panose="020B0604020202020204" pitchFamily="34" charset="0"/>
              <a:buChar char="•"/>
            </a:pPr>
            <a:r>
              <a:rPr lang="fr-FR" dirty="0" smtClean="0"/>
              <a:t>La </a:t>
            </a:r>
            <a:r>
              <a:rPr lang="fr-FR" dirty="0"/>
              <a:t>couche application </a:t>
            </a:r>
            <a:r>
              <a:rPr lang="fr-FR" dirty="0">
                <a:solidFill>
                  <a:srgbClr val="FF0000"/>
                </a:solidFill>
              </a:rPr>
              <a:t>fournit l'interface entre les applications utilisées pour communiquer, et le réseau </a:t>
            </a:r>
            <a:r>
              <a:rPr lang="fr-FR" dirty="0"/>
              <a:t>sous-jacent sur lequel les messages sont transmis</a:t>
            </a:r>
            <a:r>
              <a:rPr lang="fr-FR" dirty="0" smtClean="0"/>
              <a:t>.</a:t>
            </a:r>
          </a:p>
          <a:p>
            <a:pPr rtl="0">
              <a:buFont typeface="Arial" panose="020B0604020202020204" pitchFamily="34" charset="0"/>
              <a:buChar char="•"/>
            </a:pPr>
            <a:r>
              <a:rPr lang="fr-FR" b="1" dirty="0" smtClean="0">
                <a:solidFill>
                  <a:srgbClr val="FF0000"/>
                </a:solidFill>
              </a:rPr>
              <a:t>(</a:t>
            </a:r>
            <a:r>
              <a:rPr lang="fr-FR" b="1" dirty="0" smtClean="0">
                <a:solidFill>
                  <a:srgbClr val="FF0000"/>
                </a:solidFill>
              </a:rPr>
              <a:t>interface </a:t>
            </a:r>
            <a:r>
              <a:rPr lang="fr-FR" b="1" dirty="0" smtClean="0">
                <a:solidFill>
                  <a:srgbClr val="FF0000"/>
                </a:solidFill>
              </a:rPr>
              <a:t>user-network)</a:t>
            </a:r>
            <a:endParaRPr lang="fr-FR" b="1" dirty="0">
              <a:solidFill>
                <a:srgbClr val="FF0000"/>
              </a:solidFill>
            </a:endParaRPr>
          </a:p>
          <a:p>
            <a:pPr rtl="0">
              <a:buFont typeface="Arial" panose="020B0604020202020204" pitchFamily="34" charset="0"/>
              <a:buChar char="•"/>
            </a:pPr>
            <a:r>
              <a:rPr lang="fr-FR" dirty="0" smtClean="0"/>
              <a:t>Certains </a:t>
            </a:r>
            <a:r>
              <a:rPr lang="fr-FR" dirty="0"/>
              <a:t>des protocoles de couche d'application les plus connus incluent HTTP, FTP, TFTP, IMAP et DNS.</a:t>
            </a:r>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2085948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Application, Présentation et Session </a:t>
            </a:r>
            <a:r>
              <a:rPr lang="en-US" altLang="en-US" dirty="0"/>
              <a:t/>
            </a:r>
            <a:br>
              <a:rPr lang="en-US" altLang="en-US" dirty="0"/>
            </a:br>
            <a:r>
              <a:rPr lang="fr-FR"/>
              <a:t>Couche Présentation et Session</a:t>
            </a:r>
          </a:p>
        </p:txBody>
      </p:sp>
      <p:sp>
        <p:nvSpPr>
          <p:cNvPr id="8195" name="Rectangle 6"/>
          <p:cNvSpPr>
            <a:spLocks noGrp="1" noChangeArrowheads="1"/>
          </p:cNvSpPr>
          <p:nvPr>
            <p:ph idx="1"/>
          </p:nvPr>
        </p:nvSpPr>
        <p:spPr>
          <a:xfrm>
            <a:off x="145356" y="781048"/>
            <a:ext cx="4317532" cy="3806612"/>
          </a:xfrm>
        </p:spPr>
        <p:txBody>
          <a:bodyPr/>
          <a:lstStyle/>
          <a:p>
            <a:pPr marL="0" indent="0" rtl="0">
              <a:buNone/>
            </a:pPr>
            <a:r>
              <a:rPr lang="fr-FR" sz="1200" b="1" dirty="0"/>
              <a:t>La couche présentation </a:t>
            </a:r>
            <a:r>
              <a:rPr lang="fr-FR" sz="1200" dirty="0"/>
              <a:t>remplit trois fonctions principales :</a:t>
            </a:r>
          </a:p>
          <a:p>
            <a:pPr lvl="2" rtl="0">
              <a:buFont typeface="Arial" panose="020B0604020202020204" pitchFamily="34" charset="0"/>
              <a:buChar char="•"/>
            </a:pPr>
            <a:r>
              <a:rPr lang="fr-FR" dirty="0"/>
              <a:t>le </a:t>
            </a:r>
            <a:r>
              <a:rPr lang="fr-FR" b="1" dirty="0"/>
              <a:t>formatage</a:t>
            </a:r>
            <a:r>
              <a:rPr lang="fr-FR" dirty="0"/>
              <a:t> ou la </a:t>
            </a:r>
            <a:r>
              <a:rPr lang="fr-FR" b="1" dirty="0"/>
              <a:t>présentation</a:t>
            </a:r>
            <a:r>
              <a:rPr lang="fr-FR" dirty="0"/>
              <a:t> des données au niveau du dispositif source dans un format compatible pour leur réception par le dispositif de </a:t>
            </a:r>
            <a:r>
              <a:rPr lang="fr-FR" dirty="0" smtClean="0"/>
              <a:t>destination</a:t>
            </a:r>
          </a:p>
          <a:p>
            <a:pPr lvl="2" rtl="0">
              <a:buFont typeface="Arial" panose="020B0604020202020204" pitchFamily="34" charset="0"/>
              <a:buChar char="•"/>
            </a:pPr>
            <a:r>
              <a:rPr lang="fr-FR" b="1" dirty="0" smtClean="0"/>
              <a:t>Compresser</a:t>
            </a:r>
            <a:r>
              <a:rPr lang="fr-FR" dirty="0" smtClean="0"/>
              <a:t> </a:t>
            </a:r>
            <a:r>
              <a:rPr lang="fr-FR" dirty="0"/>
              <a:t>les données de sorte que celles-ci puissent être décompressées par le périphérique de </a:t>
            </a:r>
            <a:r>
              <a:rPr lang="fr-FR" dirty="0" smtClean="0"/>
              <a:t>destination</a:t>
            </a:r>
          </a:p>
          <a:p>
            <a:pPr lvl="2" rtl="0">
              <a:buFont typeface="Arial" panose="020B0604020202020204" pitchFamily="34" charset="0"/>
              <a:buChar char="•"/>
            </a:pPr>
            <a:r>
              <a:rPr lang="fr-FR" b="1" dirty="0" smtClean="0"/>
              <a:t>Chiffrer</a:t>
            </a:r>
            <a:r>
              <a:rPr lang="fr-FR" dirty="0" smtClean="0"/>
              <a:t> </a:t>
            </a:r>
            <a:r>
              <a:rPr lang="fr-FR" dirty="0"/>
              <a:t>les données pour permettre leur transmission et leur déchiffrement une fois qu'elles sont </a:t>
            </a:r>
            <a:r>
              <a:rPr lang="fr-FR" dirty="0" smtClean="0"/>
              <a:t>reçue</a:t>
            </a:r>
          </a:p>
          <a:p>
            <a:pPr marL="261937" lvl="2" indent="0" rtl="0">
              <a:buNone/>
            </a:pPr>
            <a:r>
              <a:rPr lang="fr-FR" sz="1200" b="1" dirty="0" smtClean="0"/>
              <a:t>Fonction </a:t>
            </a:r>
            <a:r>
              <a:rPr lang="fr-FR" sz="1200" b="1" dirty="0"/>
              <a:t>de couche session:</a:t>
            </a:r>
          </a:p>
          <a:p>
            <a:pPr lvl="3" rtl="0">
              <a:buFont typeface="Arial" panose="020B0604020202020204" pitchFamily="34" charset="0"/>
              <a:buChar char="•"/>
            </a:pPr>
            <a:r>
              <a:rPr lang="fr-FR" sz="1200" dirty="0"/>
              <a:t>Crée et gère les communications entre les applications source et de destination. </a:t>
            </a:r>
            <a:endParaRPr lang="fr-FR" sz="1200" dirty="0" smtClean="0"/>
          </a:p>
          <a:p>
            <a:pPr lvl="3" rtl="0">
              <a:buFont typeface="Arial" panose="020B0604020202020204" pitchFamily="34" charset="0"/>
              <a:buChar char="•"/>
            </a:pPr>
            <a:r>
              <a:rPr lang="fr-FR" sz="1200" dirty="0" smtClean="0"/>
              <a:t>La </a:t>
            </a:r>
            <a:r>
              <a:rPr lang="fr-FR" sz="1200" dirty="0"/>
              <a:t>couche session traite l'échange des informations pour commencer et maintenir un dialogue et pour redémarrer les sessions interrompues ou inactives pendant une longue période.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15604268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Application, Présentation et Session</a:t>
            </a:r>
            <a:r>
              <a:rPr lang="en-US" altLang="en-US" dirty="0"/>
              <a:t/>
            </a:r>
            <a:br>
              <a:rPr lang="en-US" altLang="en-US" dirty="0"/>
            </a:br>
            <a:r>
              <a:rPr lang="fr-FR"/>
              <a:t>Protocoles de couche application TCP/IP</a:t>
            </a:r>
          </a:p>
        </p:txBody>
      </p:sp>
      <p:sp>
        <p:nvSpPr>
          <p:cNvPr id="8195" name="Rectangle 6"/>
          <p:cNvSpPr>
            <a:spLocks noGrp="1" noChangeArrowheads="1"/>
          </p:cNvSpPr>
          <p:nvPr>
            <p:ph idx="1"/>
          </p:nvPr>
        </p:nvSpPr>
        <p:spPr>
          <a:xfrm>
            <a:off x="145357" y="925513"/>
            <a:ext cx="8483488" cy="1791929"/>
          </a:xfrm>
        </p:spPr>
        <p:txBody>
          <a:bodyPr/>
          <a:lstStyle/>
          <a:p>
            <a:pPr rtl="0">
              <a:spcAft>
                <a:spcPts val="100"/>
              </a:spcAft>
              <a:buFont typeface="Arial" panose="020B0604020202020204" pitchFamily="34" charset="0"/>
              <a:buChar char="•"/>
            </a:pPr>
            <a:r>
              <a:rPr lang="fr-FR" dirty="0"/>
              <a:t>Les protocoles d'application TCP/IP spécifient le format et les informations de contrôle nécessaires pour de nombreuses fonctions de communication courantes sur </a:t>
            </a:r>
            <a:r>
              <a:rPr lang="fr-FR" dirty="0" smtClean="0"/>
              <a:t>Internet.</a:t>
            </a:r>
          </a:p>
          <a:p>
            <a:pPr rtl="0">
              <a:spcAft>
                <a:spcPts val="100"/>
              </a:spcAft>
              <a:buFont typeface="Arial" panose="020B0604020202020204" pitchFamily="34" charset="0"/>
              <a:buChar char="•"/>
            </a:pPr>
            <a:r>
              <a:rPr lang="fr-FR" dirty="0" smtClean="0"/>
              <a:t>Les </a:t>
            </a:r>
            <a:r>
              <a:rPr lang="fr-FR" dirty="0"/>
              <a:t>protocoles de couche application sont utilisés par les périphériques source et de destination pendant une session de communication. </a:t>
            </a:r>
            <a:endParaRPr lang="fr-FR" dirty="0" smtClean="0"/>
          </a:p>
          <a:p>
            <a:pPr rtl="0">
              <a:spcAft>
                <a:spcPts val="100"/>
              </a:spcAft>
              <a:buFont typeface="Arial" panose="020B0604020202020204" pitchFamily="34" charset="0"/>
              <a:buChar char="•"/>
            </a:pPr>
            <a:r>
              <a:rPr lang="fr-FR" dirty="0" smtClean="0"/>
              <a:t>Pour </a:t>
            </a:r>
            <a:r>
              <a:rPr lang="fr-FR" dirty="0"/>
              <a:t>que les communications aboutissent, les protocoles de couche application qui sont implémentés sur les hôtes source et destination doivent être compatibles.</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rtl="0"/>
            <a:r>
              <a:rPr lang="fr-FR" sz="1400" b="1" dirty="0"/>
              <a:t>Nom du système</a:t>
            </a:r>
          </a:p>
          <a:p>
            <a:pPr rtl="0"/>
            <a:r>
              <a:rPr lang="fr-FR" sz="1400" b="1" dirty="0"/>
              <a:t>DNS - Système de noms de domaine (ou service)</a:t>
            </a:r>
          </a:p>
          <a:p>
            <a:pPr marL="285750" indent="-285750" rtl="0">
              <a:buFont typeface="Arial" panose="020B0604020202020204" pitchFamily="34" charset="0"/>
              <a:buChar char="•"/>
            </a:pPr>
            <a:r>
              <a:rPr lang="fr-FR" sz="1400" dirty="0"/>
              <a:t>TCP, client UDP 53</a:t>
            </a:r>
          </a:p>
          <a:p>
            <a:pPr marL="285750" indent="-285750" rtl="0">
              <a:buFont typeface="Arial" panose="020B0604020202020204" pitchFamily="34" charset="0"/>
              <a:buChar char="•"/>
            </a:pPr>
            <a:r>
              <a:rPr lang="fr-FR" sz="1400" dirty="0"/>
              <a:t>Traduit des noms de domaines (par exemple, cisco.com) en adresses IP</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219290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rtl="0"/>
            <a:r>
              <a:rPr lang="fr-FR" sz="1400" b="1" dirty="0"/>
              <a:t>Config. hôte</a:t>
            </a:r>
          </a:p>
          <a:p>
            <a:pPr rtl="0"/>
            <a:r>
              <a:rPr lang="fr-FR" sz="1400" b="1" dirty="0"/>
              <a:t>DHCP - Protocole de configuration dynamique de l'hôte</a:t>
            </a:r>
          </a:p>
          <a:p>
            <a:pPr marL="285750" indent="-285750" rtl="0">
              <a:buFont typeface="Arial" panose="020B0604020202020204" pitchFamily="34" charset="0"/>
              <a:buChar char="•"/>
            </a:pPr>
            <a:r>
              <a:rPr lang="fr-FR" sz="1400" dirty="0"/>
              <a:t>Client UDP 68, serveur 67</a:t>
            </a:r>
          </a:p>
          <a:p>
            <a:pPr marL="285750" indent="-285750" rtl="0">
              <a:buFont typeface="Arial" panose="020B0604020202020204" pitchFamily="34" charset="0"/>
              <a:buChar char="•"/>
            </a:pPr>
            <a:r>
              <a:rPr lang="fr-FR" sz="1400" dirty="0"/>
              <a:t>Attribue dynamiquement des adresses IP d’être réutilisées si elles ne sont pas </a:t>
            </a:r>
            <a:endParaRPr lang="fr-FR" sz="1400" dirty="0" smtClean="0"/>
          </a:p>
          <a:p>
            <a:pPr marL="285750" indent="-285750" rtl="0">
              <a:buFont typeface="Arial" panose="020B0604020202020204" pitchFamily="34" charset="0"/>
              <a:buChar char="•"/>
            </a:pPr>
            <a:r>
              <a:rPr lang="fr-FR" sz="1400" dirty="0" smtClean="0"/>
              <a:t>nécessaires</a:t>
            </a:r>
            <a:r>
              <a:rPr lang="fr-FR" sz="1400" dirty="0"/>
              <a:t>.</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rtl="0"/>
            <a:r>
              <a:rPr lang="fr-FR" sz="1400" b="1" dirty="0"/>
              <a:t>Web</a:t>
            </a:r>
          </a:p>
          <a:p>
            <a:pPr rtl="0"/>
            <a:r>
              <a:rPr lang="fr-FR" sz="1400" b="1" dirty="0"/>
              <a:t>HTTP- Protocole de Transfert Hypertexte.</a:t>
            </a:r>
          </a:p>
          <a:p>
            <a:pPr marL="285750" indent="-285750" rtl="0">
              <a:buFont typeface="Arial" panose="020B0604020202020204" pitchFamily="34" charset="0"/>
              <a:buChar char="•"/>
            </a:pPr>
            <a:r>
              <a:rPr lang="fr-FR" sz="1400" dirty="0"/>
              <a:t>TCP 80, 8080</a:t>
            </a:r>
          </a:p>
          <a:p>
            <a:pPr marL="285750" indent="-285750" rtl="0">
              <a:buFont typeface="Arial" panose="020B0604020202020204" pitchFamily="34" charset="0"/>
              <a:buChar char="•"/>
            </a:pPr>
            <a:r>
              <a:rPr lang="fr-FR" sz="1400" dirty="0"/>
              <a:t>Ensemble de règles permettant d'échanger du texte, des graphiques, des sons, des vidéos et autres fichiers multimédia sur le web.</a:t>
            </a:r>
          </a:p>
          <a:p>
            <a:endParaRPr lang="en-US" sz="1050" dirty="0"/>
          </a:p>
        </p:txBody>
      </p:sp>
    </p:spTree>
    <p:custDataLst>
      <p:tags r:id="rId1"/>
    </p:custDataLst>
    <p:extLst>
      <p:ext uri="{BB962C8B-B14F-4D97-AF65-F5344CB8AC3E}">
        <p14:creationId xmlns:p14="http://schemas.microsoft.com/office/powerpoint/2010/main" val="1699118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fr-FR" sz="4000" dirty="0">
                <a:solidFill>
                  <a:schemeClr val="accent5">
                    <a:lumMod val="40000"/>
                    <a:lumOff val="60000"/>
                  </a:schemeClr>
                </a:solidFill>
              </a:rPr>
              <a:t>15.2 </a:t>
            </a:r>
            <a:r>
              <a:rPr lang="fr-FR" sz="4000" dirty="0" smtClean="0">
                <a:solidFill>
                  <a:schemeClr val="accent5">
                    <a:lumMod val="40000"/>
                    <a:lumOff val="60000"/>
                  </a:schemeClr>
                </a:solidFill>
              </a:rPr>
              <a:t>Peer-to-Peer / client-serveur</a:t>
            </a:r>
            <a:endParaRPr lang="fr-FR" sz="40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644087051"/>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Peer-to-Peer</a:t>
            </a:r>
            <a:r>
              <a:rPr lang="en-US" altLang="en-US" dirty="0"/>
              <a:t/>
            </a:r>
            <a:br>
              <a:rPr lang="en-US" altLang="en-US" dirty="0"/>
            </a:br>
            <a:r>
              <a:rPr lang="fr-FR"/>
              <a:t>Modèle client-serveur</a:t>
            </a:r>
          </a:p>
        </p:txBody>
      </p:sp>
      <p:sp>
        <p:nvSpPr>
          <p:cNvPr id="8195" name="Rectangle 6"/>
          <p:cNvSpPr>
            <a:spLocks noGrp="1" noChangeArrowheads="1"/>
          </p:cNvSpPr>
          <p:nvPr>
            <p:ph idx="1"/>
          </p:nvPr>
        </p:nvSpPr>
        <p:spPr>
          <a:xfrm>
            <a:off x="522435" y="798944"/>
            <a:ext cx="7938985" cy="1532132"/>
          </a:xfrm>
        </p:spPr>
        <p:txBody>
          <a:bodyPr/>
          <a:lstStyle/>
          <a:p>
            <a:pPr rtl="0">
              <a:buFont typeface="Arial" panose="020B0604020202020204" pitchFamily="34" charset="0"/>
              <a:buChar char="•"/>
            </a:pPr>
            <a:r>
              <a:rPr lang="fr-FR"/>
              <a:t>Les processus client et serveur sont considérés comme faisant partie de la couche application.</a:t>
            </a:r>
          </a:p>
          <a:p>
            <a:pPr rtl="0">
              <a:buFont typeface="Arial" panose="020B0604020202020204" pitchFamily="34" charset="0"/>
              <a:buChar char="•"/>
            </a:pPr>
            <a:r>
              <a:rPr lang="fr-FR"/>
              <a:t>Dans le modèle client/serveur, le périphérique qui envoie une requête d'informations est nommé client et celui qui répond à la requête est nommé serveur.</a:t>
            </a:r>
          </a:p>
          <a:p>
            <a:pPr rtl="0">
              <a:buFont typeface="Arial" panose="020B0604020202020204" pitchFamily="34" charset="0"/>
              <a:buChar char="•"/>
            </a:pPr>
            <a:r>
              <a:rPr lang="fr-FR"/>
              <a:t>Les protocoles de couche application décrivent le format des requêtes et des réponses entre clients et serveurs.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812035137"/>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Peer-to-Peer</a:t>
            </a:r>
            <a:r>
              <a:rPr lang="en-US" altLang="en-US" dirty="0"/>
              <a:t/>
            </a:r>
            <a:br>
              <a:rPr lang="en-US" altLang="en-US" dirty="0"/>
            </a:br>
            <a:r>
              <a:rPr lang="fr-FR"/>
              <a:t>Réseaux peer to peer</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rtl="0">
              <a:spcAft>
                <a:spcPts val="100"/>
              </a:spcAft>
              <a:buFont typeface="Arial" panose="020B0604020202020204" pitchFamily="34" charset="0"/>
              <a:buChar char="•"/>
            </a:pPr>
            <a:r>
              <a:rPr lang="fr-FR" dirty="0"/>
              <a:t>Dans un réseau </a:t>
            </a:r>
            <a:r>
              <a:rPr lang="fr-FR" dirty="0" err="1"/>
              <a:t>peer</a:t>
            </a:r>
            <a:r>
              <a:rPr lang="fr-FR" dirty="0"/>
              <a:t> to </a:t>
            </a:r>
            <a:r>
              <a:rPr lang="fr-FR" dirty="0" err="1"/>
              <a:t>peer</a:t>
            </a:r>
            <a:r>
              <a:rPr lang="fr-FR" dirty="0"/>
              <a:t>, deux ordinateurs au plus sont connectés via un réseau et peuvent partager des ressources (par exemple, des imprimantes et des fichiers) </a:t>
            </a:r>
            <a:r>
              <a:rPr lang="fr-FR" b="1" dirty="0">
                <a:solidFill>
                  <a:srgbClr val="FF0000"/>
                </a:solidFill>
              </a:rPr>
              <a:t>sans disposer de serveur dédié.</a:t>
            </a:r>
          </a:p>
          <a:p>
            <a:pPr rtl="0">
              <a:spcAft>
                <a:spcPts val="100"/>
              </a:spcAft>
              <a:buFont typeface="Arial" panose="020B0604020202020204" pitchFamily="34" charset="0"/>
              <a:buChar char="•"/>
            </a:pPr>
            <a:r>
              <a:rPr lang="fr-FR" dirty="0"/>
              <a:t>Chaque périphérique terminal connecté (ou « homologue ») peut opérer à </a:t>
            </a:r>
            <a:r>
              <a:rPr lang="fr-FR" b="1" dirty="0">
                <a:solidFill>
                  <a:srgbClr val="FF0000"/>
                </a:solidFill>
              </a:rPr>
              <a:t>la fois en tant que serveur et en tant que client.</a:t>
            </a:r>
          </a:p>
          <a:p>
            <a:pPr rtl="0">
              <a:spcAft>
                <a:spcPts val="100"/>
              </a:spcAft>
              <a:buFont typeface="Arial" panose="020B0604020202020204" pitchFamily="34" charset="0"/>
              <a:buChar char="•"/>
            </a:pPr>
            <a:r>
              <a:rPr lang="fr-FR" dirty="0"/>
              <a:t>Un ordinateur peut remplir le rôle de serveur pour une transaction tout en servant simultanément de client pour un autre ordinateur. Les rôles de client et de serveur sont définis en fonction de chaque requête.</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98338697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fr-FR" sz="1600"/>
              <a:t>Peer-to-Peer</a:t>
            </a:r>
            <a:r>
              <a:rPr lang="en-US" altLang="en-US" sz="1600" dirty="0"/>
              <a:t/>
            </a:r>
            <a:br>
              <a:rPr lang="en-US" altLang="en-US" sz="1600" dirty="0"/>
            </a:br>
            <a:r>
              <a:rPr lang="fr-FR"/>
              <a:t>Applications peer to peer</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rtl="0">
              <a:buFont typeface="Arial" panose="020B0604020202020204" pitchFamily="34" charset="0"/>
              <a:buChar char="•"/>
            </a:pPr>
            <a:r>
              <a:rPr lang="fr-FR"/>
              <a:t>Une application peer-to-peer (P2P) permet à un périphérique d'agir à la fois en tant que client et serveur dans une même communication.</a:t>
            </a:r>
          </a:p>
          <a:p>
            <a:pPr rtl="0">
              <a:buFont typeface="Arial" panose="020B0604020202020204" pitchFamily="34" charset="0"/>
              <a:buChar char="•"/>
            </a:pPr>
            <a:r>
              <a:rPr lang="fr-FR"/>
              <a:t>Certaines applications P2P utilisent un système hybride où chaque pair accède à un serveur d'index pour obtenir l'emplacement d'une ressource stockée sur un autre pair.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3542025815"/>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Peer-to-Peer</a:t>
            </a:r>
            <a:r>
              <a:rPr lang="en-US" altLang="en-US" sz="1600" dirty="0"/>
              <a:t/>
            </a:r>
            <a:br>
              <a:rPr lang="en-US" altLang="en-US" sz="1600" dirty="0"/>
            </a:br>
            <a:r>
              <a:rPr lang="fr-FR"/>
              <a:t>Applications P2P communes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rtl="0">
              <a:buNone/>
            </a:pPr>
            <a:r>
              <a:rPr lang="fr-FR" sz="1600" dirty="0"/>
              <a:t>Avec les applications P2P, chaque ordinateur du réseau exécutant l'application peut servir de client ou de serveur pour les autres ordinateurs du réseau exécutant l'application.</a:t>
            </a:r>
          </a:p>
          <a:p>
            <a:pPr marL="0" indent="0" rtl="0">
              <a:buNone/>
            </a:pPr>
            <a:r>
              <a:rPr lang="fr-FR" sz="1600" dirty="0"/>
              <a:t>Les réseaux P2P communs comprennent les éléments suivants :</a:t>
            </a:r>
          </a:p>
          <a:p>
            <a:pPr lvl="2" rtl="0"/>
            <a:r>
              <a:rPr lang="fr-FR" sz="1600" dirty="0" err="1"/>
              <a:t>BitTorrent</a:t>
            </a:r>
            <a:endParaRPr lang="fr-FR" sz="1600" dirty="0"/>
          </a:p>
          <a:p>
            <a:pPr lvl="2" rtl="0"/>
            <a:r>
              <a:rPr lang="fr-FR" sz="1600" dirty="0"/>
              <a:t>Direct </a:t>
            </a:r>
            <a:r>
              <a:rPr lang="fr-FR" sz="1600" dirty="0" err="1"/>
              <a:t>Connect</a:t>
            </a:r>
            <a:endParaRPr lang="fr-FR" sz="1600" dirty="0"/>
          </a:p>
          <a:p>
            <a:pPr lvl="2" rtl="0"/>
            <a:r>
              <a:rPr lang="fr-FR" sz="1600" dirty="0" err="1"/>
              <a:t>eDonkey</a:t>
            </a:r>
            <a:endParaRPr lang="fr-FR" sz="1600" dirty="0"/>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162853760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Messages ICMPv6</a:t>
            </a:r>
          </a:p>
        </p:txBody>
      </p:sp>
      <p:sp>
        <p:nvSpPr>
          <p:cNvPr id="8195" name="Rectangle 2"/>
          <p:cNvSpPr>
            <a:spLocks noGrp="1" noChangeArrowheads="1"/>
          </p:cNvSpPr>
          <p:nvPr>
            <p:ph idx="1"/>
          </p:nvPr>
        </p:nvSpPr>
        <p:spPr>
          <a:xfrm>
            <a:off x="145357" y="823049"/>
            <a:ext cx="8710408" cy="757551"/>
          </a:xfrm>
        </p:spPr>
        <p:txBody>
          <a:bodyPr/>
          <a:lstStyle/>
          <a:p>
            <a:pPr marL="0" indent="0" rtl="0">
              <a:buNone/>
            </a:pPr>
            <a:r>
              <a:rPr lang="fr-FR" dirty="0"/>
              <a:t>ICMPv6 dispose de nouvelles fonctionnalités </a:t>
            </a:r>
            <a:r>
              <a:rPr lang="fr-FR" dirty="0" smtClean="0"/>
              <a:t>introuvables </a:t>
            </a:r>
            <a:r>
              <a:rPr lang="fr-FR" dirty="0"/>
              <a:t>dans ICMPv4, y compris quatre nouveaux protocoles dans le cadre du </a:t>
            </a:r>
            <a:r>
              <a:rPr lang="fr-FR" b="1" dirty="0" err="1">
                <a:solidFill>
                  <a:srgbClr val="FF0000"/>
                </a:solidFill>
              </a:rPr>
              <a:t>Neighbor</a:t>
            </a:r>
            <a:r>
              <a:rPr lang="fr-FR" b="1" dirty="0">
                <a:solidFill>
                  <a:srgbClr val="FF0000"/>
                </a:solidFill>
              </a:rPr>
              <a:t> </a:t>
            </a:r>
            <a:r>
              <a:rPr lang="fr-FR" b="1" dirty="0" err="1">
                <a:solidFill>
                  <a:srgbClr val="FF0000"/>
                </a:solidFill>
              </a:rPr>
              <a:t>Discovery</a:t>
            </a:r>
            <a:r>
              <a:rPr lang="fr-FR" b="1" dirty="0">
                <a:solidFill>
                  <a:srgbClr val="FF0000"/>
                </a:solidFill>
              </a:rPr>
              <a:t> Protocol (ND ou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dirty="0"/>
              <a:t>La messagerie entre un routeur IPv6 et un périphérique IPv6, y compris l'allocation d'adresses dynamique, est la suivante:</a:t>
            </a:r>
          </a:p>
          <a:p>
            <a:pPr lvl="1" rtl="0">
              <a:buFont typeface="Arial" panose="020B0604020202020204" pitchFamily="34" charset="0"/>
              <a:buChar char="•"/>
            </a:pPr>
            <a:r>
              <a:rPr lang="fr-FR" sz="1600" dirty="0"/>
              <a:t>Message de sollicitation de routeur (RS)</a:t>
            </a:r>
          </a:p>
          <a:p>
            <a:pPr lvl="1" rtl="0">
              <a:buFont typeface="Arial" panose="020B0604020202020204" pitchFamily="34" charset="0"/>
              <a:buChar char="•"/>
            </a:pPr>
            <a:r>
              <a:rPr lang="fr-FR" sz="1600" dirty="0"/>
              <a:t>Message d'annonce de routeur (RA)</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dirty="0"/>
              <a:t>La messagerie entre les périphériques IPv6, y compris la détection d'adresses en double et la résolution d'adresses, est la suivante:</a:t>
            </a:r>
          </a:p>
          <a:p>
            <a:pPr lvl="1" rtl="0">
              <a:buFont typeface="Arial" panose="020B0604020202020204" pitchFamily="34" charset="0"/>
              <a:buChar char="•"/>
            </a:pPr>
            <a:r>
              <a:rPr lang="fr-FR" sz="1600" dirty="0"/>
              <a:t>Message de sollicitation de </a:t>
            </a:r>
            <a:r>
              <a:rPr lang="fr-FR" sz="1600" dirty="0" smtClean="0"/>
              <a:t>voisin NS</a:t>
            </a:r>
            <a:endParaRPr lang="fr-FR" sz="1600" dirty="0"/>
          </a:p>
          <a:p>
            <a:pPr lvl="1" rtl="0">
              <a:buFont typeface="Arial" panose="020B0604020202020204" pitchFamily="34" charset="0"/>
              <a:buChar char="•"/>
            </a:pPr>
            <a:r>
              <a:rPr lang="fr-FR" sz="1600" dirty="0"/>
              <a:t>Messages d'annonce de </a:t>
            </a:r>
            <a:r>
              <a:rPr lang="fr-FR" sz="1600" dirty="0" smtClean="0"/>
              <a:t>voisin NA</a:t>
            </a:r>
            <a:endParaRPr lang="fr-FR" sz="1600"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pPr rtl="0"/>
            <a:r>
              <a:rPr lang="fr-FR" sz="1400" b="1" dirty="0"/>
              <a:t>Remarque</a:t>
            </a:r>
            <a:r>
              <a:rPr lang="fr-FR" sz="1400" dirty="0"/>
              <a:t>: ICMPv6 ND inclut également le message de redirection, qui comporte une fonction similaire au message de redirection utilisé dans l'ICMPv4.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fr-FR" sz="4000">
                <a:solidFill>
                  <a:schemeClr val="accent5">
                    <a:lumMod val="40000"/>
                    <a:lumOff val="60000"/>
                  </a:schemeClr>
                </a:solidFill>
              </a:rPr>
              <a:t>15.3 Protocoles Web et messagerie</a:t>
            </a:r>
          </a:p>
        </p:txBody>
      </p:sp>
    </p:spTree>
    <p:custDataLst>
      <p:tags r:id="rId1"/>
    </p:custDataLst>
    <p:extLst>
      <p:ext uri="{BB962C8B-B14F-4D97-AF65-F5344CB8AC3E}">
        <p14:creationId xmlns:p14="http://schemas.microsoft.com/office/powerpoint/2010/main" val="1899348329"/>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Protocoles Web et messagerie</a:t>
            </a:r>
            <a:r>
              <a:rPr lang="en-US" dirty="0"/>
              <a:t/>
            </a:r>
            <a:br>
              <a:rPr lang="en-US" dirty="0"/>
            </a:br>
            <a:r>
              <a:rPr lang="fr-FR"/>
              <a:t>Protocole de transfert hypertexte et langage de balisage hypertexte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rtl="0">
              <a:buNone/>
            </a:pPr>
            <a:r>
              <a:rPr lang="fr-FR" dirty="0"/>
              <a:t>Lorsqu'une adresse web ou un localisateur de ressources uniformes (URL) est tapé dans un navigateur web, </a:t>
            </a:r>
            <a:r>
              <a:rPr lang="fr-FR" dirty="0" smtClean="0"/>
              <a:t>celui-ci </a:t>
            </a:r>
            <a:r>
              <a:rPr lang="fr-FR" dirty="0"/>
              <a:t>établit une connexion avec le service web. </a:t>
            </a:r>
            <a:endParaRPr lang="fr-FR" dirty="0" smtClean="0"/>
          </a:p>
          <a:p>
            <a:pPr marL="0" indent="0" rtl="0">
              <a:buNone/>
            </a:pPr>
            <a:r>
              <a:rPr lang="fr-FR" dirty="0" smtClean="0"/>
              <a:t>Le </a:t>
            </a:r>
            <a:r>
              <a:rPr lang="fr-FR" dirty="0"/>
              <a:t>service Web s'exécute sur le serveur qui utilise le protocole HTTP. </a:t>
            </a:r>
            <a:r>
              <a:rPr lang="fr-FR" dirty="0" smtClean="0"/>
              <a:t>Pour </a:t>
            </a:r>
            <a:r>
              <a:rPr lang="fr-FR" dirty="0"/>
              <a:t>mieux comprendre l'interaction entre le navigateur web et le serveur web, examinez comment une page web s'affiche dans un navigateur.</a:t>
            </a:r>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pPr rtl="0"/>
            <a:r>
              <a:rPr lang="fr-FR" sz="1400" b="1" dirty="0"/>
              <a:t>Étape 1 </a:t>
            </a:r>
          </a:p>
          <a:p>
            <a:pPr rtl="0"/>
            <a:r>
              <a:rPr lang="fr-FR" sz="1400" dirty="0"/>
              <a:t>Le navigateur commence par interpréter les trois parties de l’adresse URL :</a:t>
            </a:r>
          </a:p>
          <a:p>
            <a:pPr marL="171450" indent="-171450" rtl="0">
              <a:buFont typeface="Arial" panose="020B0604020202020204" pitchFamily="34" charset="0"/>
              <a:buChar char="•"/>
            </a:pPr>
            <a:r>
              <a:rPr lang="fr-FR" sz="1400" dirty="0"/>
              <a:t>http (protocole ou schéma)</a:t>
            </a:r>
          </a:p>
          <a:p>
            <a:pPr marL="171450" indent="-171450" rtl="0">
              <a:buFont typeface="Arial" panose="020B0604020202020204" pitchFamily="34" charset="0"/>
              <a:buChar char="•"/>
            </a:pPr>
            <a:r>
              <a:rPr lang="fr-FR" sz="1400" dirty="0"/>
              <a:t>www.cisco.com (nom du serveur)</a:t>
            </a:r>
          </a:p>
          <a:p>
            <a:pPr marL="171450" indent="-171450" rtl="0">
              <a:buFont typeface="Arial" panose="020B0604020202020204" pitchFamily="34" charset="0"/>
              <a:buChar char="•"/>
            </a:pPr>
            <a:r>
              <a:rPr lang="fr-FR" sz="1400" dirty="0"/>
              <a:t>index.html (nom du fichier demandé)</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8218117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Protocoles Web et messagerie</a:t>
            </a:r>
            <a:r>
              <a:rPr lang="en-US" dirty="0"/>
              <a:t/>
            </a:r>
            <a:br>
              <a:rPr lang="en-US" dirty="0"/>
            </a:br>
            <a:r>
              <a:rPr lang="fr-FR" sz="2300"/>
              <a:t>Protocole de transfert hypertexte et langage de balisage hypertexte (suite)</a:t>
            </a:r>
            <a:r>
              <a:rPr lang="fr-FR" sz="1600"/>
              <a: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pPr rtl="0"/>
            <a:r>
              <a:rPr lang="fr-FR" sz="1400" b="1" dirty="0"/>
              <a:t>Étape 2</a:t>
            </a:r>
          </a:p>
          <a:p>
            <a:pPr rtl="0"/>
            <a:r>
              <a:rPr lang="fr-FR" sz="1400" dirty="0"/>
              <a:t>Le navigateur vérifie ensuite avec un serveur de noms pour convertir l'adresse www.cisco.com en une adresse numérique, qu'il utilise pour se connecter au serveur. </a:t>
            </a:r>
          </a:p>
          <a:p>
            <a:endParaRPr lang="en-US" sz="1400" dirty="0"/>
          </a:p>
          <a:p>
            <a:pPr rtl="0"/>
            <a:r>
              <a:rPr lang="fr-FR" sz="1400" dirty="0"/>
              <a:t>Le client initie une requête HTTP à un serveur en envoyant une requête GET au serveur et demande le fichier index.html.</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6764" y="3528948"/>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pPr rtl="0"/>
            <a:r>
              <a:rPr lang="fr-FR" sz="1400" b="1" dirty="0"/>
              <a:t>Étape 3</a:t>
            </a:r>
          </a:p>
          <a:p>
            <a:pPr rtl="0"/>
            <a:r>
              <a:rPr lang="fr-FR" sz="1400" dirty="0"/>
              <a:t>En réponse à la demande, le serveur envoie le code HTML de cette page Web au navigateur.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32324126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Protocoles Web et messagerie</a:t>
            </a:r>
            <a:r>
              <a:rPr lang="en-US" dirty="0"/>
              <a:t/>
            </a:r>
            <a:br>
              <a:rPr lang="en-US" dirty="0"/>
            </a:br>
            <a:r>
              <a:rPr lang="fr-FR" sz="2300"/>
              <a:t>Protocole de transfert hypertexte et langage de balisage hypertexte (suite)</a:t>
            </a:r>
            <a:r>
              <a:rPr lang="fr-FR" sz="1600"/>
              <a: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pPr rtl="0"/>
            <a:r>
              <a:rPr lang="fr-FR" sz="1400" b="1" dirty="0"/>
              <a:t>Étape 4</a:t>
            </a:r>
          </a:p>
          <a:p>
            <a:pPr rtl="0"/>
            <a:r>
              <a:rPr lang="fr-FR" sz="1400" dirty="0"/>
              <a:t>Le navigateur déchiffre le code HTML et met en forme la page pour la fenêtre du navigateur</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36427566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Protocoles Web et messagerie</a:t>
            </a:r>
            <a:r>
              <a:rPr lang="en-US" dirty="0"/>
              <a:t/>
            </a:r>
            <a:br>
              <a:rPr lang="en-US" dirty="0"/>
            </a:br>
            <a:r>
              <a:rPr lang="fr-FR"/>
              <a:t> HTTP et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rtl="0">
              <a:buNone/>
            </a:pPr>
            <a:r>
              <a:rPr lang="fr-FR" sz="1400" dirty="0"/>
              <a:t>HTTP est un protocole de requête/réponse qui spécifie les types de message utilisés pour cette communication. </a:t>
            </a:r>
          </a:p>
          <a:p>
            <a:pPr marL="0" indent="0" rtl="0">
              <a:buNone/>
            </a:pPr>
            <a:r>
              <a:rPr lang="fr-FR" sz="1400" dirty="0"/>
              <a:t>Les trois types de messages courants sont GET, POST et PUT .</a:t>
            </a:r>
          </a:p>
          <a:p>
            <a:pPr lvl="2" rtl="0">
              <a:buFont typeface="Arial" panose="020B0604020202020204" pitchFamily="34" charset="0"/>
              <a:buChar char="•"/>
            </a:pPr>
            <a:r>
              <a:rPr lang="fr-FR" sz="1400" b="1" dirty="0"/>
              <a:t>GET</a:t>
            </a:r>
            <a:r>
              <a:rPr lang="fr-FR" sz="1400" dirty="0"/>
              <a:t> - une requête du client pour obtenir des données. Un client (navigateur web) envoie le message GET au serveur web pour demander des pages </a:t>
            </a:r>
            <a:r>
              <a:rPr lang="fr-FR" sz="1400" dirty="0" smtClean="0"/>
              <a:t>HTML.</a:t>
            </a:r>
          </a:p>
          <a:p>
            <a:pPr lvl="2" rtl="0">
              <a:buFont typeface="Arial" panose="020B0604020202020204" pitchFamily="34" charset="0"/>
              <a:buChar char="•"/>
            </a:pPr>
            <a:r>
              <a:rPr lang="fr-FR" sz="1400" b="1" dirty="0" smtClean="0"/>
              <a:t>POST</a:t>
            </a:r>
            <a:r>
              <a:rPr lang="fr-FR" sz="1400" dirty="0"/>
              <a:t> - Cette fonction permet de télécharger des fichiers de données sur le serveur web, par exemple des données de </a:t>
            </a:r>
            <a:r>
              <a:rPr lang="fr-FR" sz="1400" dirty="0" smtClean="0"/>
              <a:t>formulaires.</a:t>
            </a:r>
          </a:p>
          <a:p>
            <a:pPr lvl="2" rtl="0">
              <a:buFont typeface="Arial" panose="020B0604020202020204" pitchFamily="34" charset="0"/>
              <a:buChar char="•"/>
            </a:pPr>
            <a:r>
              <a:rPr lang="fr-FR" sz="1400" b="1" dirty="0" smtClean="0"/>
              <a:t>PUT</a:t>
            </a:r>
            <a:r>
              <a:rPr lang="fr-FR" sz="1400" dirty="0"/>
              <a:t> - télécharge des ressources ou du contenu vers le serveur web, comme une image.</a:t>
            </a:r>
          </a:p>
          <a:p>
            <a:pPr>
              <a:buFont typeface="Arial" panose="020B0604020202020204" pitchFamily="34" charset="0"/>
              <a:buChar char="•"/>
            </a:pPr>
            <a:endParaRPr lang="en-US" sz="1400"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1169551"/>
          </a:xfrm>
          <a:prstGeom prst="rect">
            <a:avLst/>
          </a:prstGeom>
          <a:noFill/>
        </p:spPr>
        <p:txBody>
          <a:bodyPr wrap="square" rtlCol="0">
            <a:spAutoFit/>
          </a:bodyPr>
          <a:lstStyle/>
          <a:p>
            <a:pPr rtl="0"/>
            <a:r>
              <a:rPr lang="fr-FR" sz="1400" b="1" dirty="0">
                <a:solidFill>
                  <a:srgbClr val="FF0000"/>
                </a:solidFill>
              </a:rPr>
              <a:t>Remarque: </a:t>
            </a:r>
            <a:r>
              <a:rPr lang="fr-FR" sz="1400" dirty="0">
                <a:solidFill>
                  <a:srgbClr val="FF0000"/>
                </a:solidFill>
              </a:rPr>
              <a:t>HTTP n'est pas un protocole sécurisé. Pour les communications sécurisées envoyées sur Internet, le protocole HTTPS doit être utilisé. </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5729511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Protocoles Web et messagerie</a:t>
            </a:r>
            <a:r>
              <a:rPr lang="en-US" dirty="0"/>
              <a:t/>
            </a:r>
            <a:br>
              <a:rPr lang="en-US" dirty="0"/>
            </a:br>
            <a:r>
              <a:rPr lang="fr-FR"/>
              <a:t> les protocoles de la messagerie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rtl="0">
              <a:buNone/>
            </a:pPr>
            <a:r>
              <a:rPr lang="fr-FR" sz="1400" dirty="0"/>
              <a:t>Le courriel est une méthode de stockage et de transfert qui permet d'envoyer, de stocker et de récupérer des messages électroniques à travers un réseau. </a:t>
            </a:r>
            <a:endParaRPr lang="fr-FR" sz="1400" dirty="0" smtClean="0"/>
          </a:p>
          <a:p>
            <a:pPr marL="0" indent="0" rtl="0">
              <a:buNone/>
            </a:pPr>
            <a:r>
              <a:rPr lang="fr-FR" sz="1400" dirty="0" smtClean="0"/>
              <a:t>Les </a:t>
            </a:r>
            <a:r>
              <a:rPr lang="fr-FR" sz="1400" dirty="0"/>
              <a:t>messages électroniques sont stockés dans des bases de données sur des serveurs de messagerie. Les clients de messagerie communiquent avec les serveurs de messagerie pour envoyer et recevoir des </a:t>
            </a:r>
            <a:r>
              <a:rPr lang="fr-FR" sz="1400" dirty="0" smtClean="0"/>
              <a:t>messages</a:t>
            </a:r>
          </a:p>
          <a:p>
            <a:pPr marL="0" indent="0" rtl="0">
              <a:buNone/>
            </a:pPr>
            <a:r>
              <a:rPr lang="fr-FR" sz="1400" dirty="0" smtClean="0"/>
              <a:t>Les </a:t>
            </a:r>
            <a:r>
              <a:rPr lang="fr-FR" sz="1400" dirty="0"/>
              <a:t>protocoles de messagerie utilisés pour le fonctionnement sont les suivants: </a:t>
            </a:r>
          </a:p>
          <a:p>
            <a:pPr lvl="2" rtl="0">
              <a:buFont typeface="Arial" panose="020B0604020202020204" pitchFamily="34" charset="0"/>
              <a:buChar char="•"/>
            </a:pPr>
            <a:r>
              <a:rPr lang="fr-FR" sz="1400" dirty="0"/>
              <a:t>⁪Protocole SMTP (Simple Mail Transfer Protocol) (SMTP) pour envoyer des e-mails.</a:t>
            </a:r>
          </a:p>
          <a:p>
            <a:pPr lvl="2" rtl="0">
              <a:buFont typeface="Arial" panose="020B0604020202020204" pitchFamily="34" charset="0"/>
              <a:buChar char="•"/>
            </a:pPr>
            <a:r>
              <a:rPr lang="fr-FR" sz="1400" dirty="0"/>
              <a:t>Post Office Protocol (POP) &amp; IMAP — utilisé pour les clients pour recevoir du courrier.</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35727192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fr-FR" sz="1600"/>
              <a:t>Protocoles Web et messagerie</a:t>
            </a:r>
            <a:r>
              <a:rPr lang="en-US" dirty="0"/>
              <a:t/>
            </a:r>
            <a:br>
              <a:rPr lang="en-US" dirty="0"/>
            </a:br>
            <a:r>
              <a:rPr lang="fr-FR"/>
              <a:t>SMTP, POP et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rtl="0">
              <a:buFont typeface="Arial" panose="020B0604020202020204" pitchFamily="34" charset="0"/>
              <a:buChar char="•"/>
            </a:pPr>
            <a:r>
              <a:rPr lang="fr-FR" sz="1400" dirty="0"/>
              <a:t>Lorsqu'un client envoie un e-mail, le processus SMTP client se connecte à un processus SMTP serveur sur le port réservé 25. </a:t>
            </a:r>
          </a:p>
          <a:p>
            <a:pPr marL="171450" indent="-171450" rtl="0">
              <a:buFont typeface="Arial" panose="020B0604020202020204" pitchFamily="34" charset="0"/>
              <a:buChar char="•"/>
            </a:pPr>
            <a:r>
              <a:rPr lang="fr-FR" sz="1400" dirty="0"/>
              <a:t>Une fois la connexion établie, le client essaie d'envoyer l'e-mail au serveur via la connexion. </a:t>
            </a:r>
          </a:p>
          <a:p>
            <a:pPr marL="171450" indent="-171450" rtl="0">
              <a:buFont typeface="Arial" panose="020B0604020202020204" pitchFamily="34" charset="0"/>
              <a:buChar char="•"/>
            </a:pPr>
            <a:r>
              <a:rPr lang="fr-FR" sz="1400" dirty="0"/>
              <a:t>Lorsque le serveur reçoit le message, il place celui-ci dans un compte local, si le destinataire est local, ou transfère le message vers un autre serveur de messagerie.</a:t>
            </a:r>
          </a:p>
          <a:p>
            <a:pPr marL="171450" indent="-171450" rtl="0">
              <a:buFont typeface="Arial" panose="020B0604020202020204" pitchFamily="34" charset="0"/>
              <a:buChar char="•"/>
            </a:pPr>
            <a:r>
              <a:rPr lang="fr-FR" sz="1400" dirty="0"/>
              <a:t>Le serveur de courrier électronique de destination peut ne pas être en ligne ou peut être occupé. Par conséquent, le protocole SMTP met le message en attente pour envoi ultérieur. </a:t>
            </a:r>
          </a:p>
          <a:p>
            <a:pPr marL="0" indent="0">
              <a:buNone/>
            </a:pPr>
            <a:endParaRPr lang="en-US" sz="12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pPr rtl="0"/>
            <a:r>
              <a:rPr lang="fr-FR" sz="1400" b="1"/>
              <a:t>Remarque</a:t>
            </a:r>
            <a:r>
              <a:rPr lang="fr-FR" sz="1400"/>
              <a:t>: les formats de message SMTP nécessitent un en-tête de message (adresse électronique du destinataire et adresse électronique de l'expéditeur) et un corps de message.</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1910065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fr-FR" sz="1600"/>
              <a:t>Protocoles Web et messagerie</a:t>
            </a:r>
            <a:r>
              <a:rPr lang="en-US" dirty="0"/>
              <a:t/>
            </a:r>
            <a:br>
              <a:rPr lang="en-US" dirty="0"/>
            </a:br>
            <a:r>
              <a:rPr lang="fr-FR"/>
              <a:t>SMTP, POP et IMAP (suite) </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rtl="0">
              <a:buNone/>
            </a:pPr>
            <a:r>
              <a:rPr lang="fr-FR" sz="1400" dirty="0"/>
              <a:t>Le protocole POP (Post Office Protocol) est utilisé par une application pour récupérer le courrier électronique à partir d'un serveur de messagerie</a:t>
            </a:r>
            <a:r>
              <a:rPr lang="fr-FR" sz="1400" dirty="0">
                <a:solidFill>
                  <a:srgbClr val="FF0000"/>
                </a:solidFill>
              </a:rPr>
              <a:t>. Lorsque le courrier est téléchargé du serveur vers le client en utilisant le protocole POP, les messages sont alors supprimés sur le serveur.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477875"/>
          </a:xfrm>
          <a:prstGeom prst="rect">
            <a:avLst/>
          </a:prstGeom>
          <a:noFill/>
        </p:spPr>
        <p:txBody>
          <a:bodyPr wrap="square" rtlCol="0">
            <a:spAutoFit/>
          </a:bodyPr>
          <a:lstStyle/>
          <a:p>
            <a:pPr marL="360362" lvl="1" indent="-171450" rtl="0">
              <a:spcAft>
                <a:spcPts val="600"/>
              </a:spcAft>
              <a:buFont typeface="Arial" panose="020B0604020202020204" pitchFamily="34" charset="0"/>
              <a:buChar char="•"/>
            </a:pPr>
            <a:r>
              <a:rPr lang="fr-FR" sz="1400" dirty="0"/>
              <a:t>Le serveur démarre le service POP en écoutant passivement les éventuelles requêtes de connexion client sur le port TCP 110. </a:t>
            </a:r>
          </a:p>
          <a:p>
            <a:pPr marL="360362" lvl="1" indent="-171450" rtl="0">
              <a:spcAft>
                <a:spcPts val="600"/>
              </a:spcAft>
              <a:buFont typeface="Arial" panose="020B0604020202020204" pitchFamily="34" charset="0"/>
              <a:buChar char="•"/>
            </a:pPr>
            <a:r>
              <a:rPr lang="fr-FR" sz="1400" dirty="0"/>
              <a:t>Lorsqu'un client souhaite utiliser le service, il envoie une requête d'établissement de connexion TCP au serveur.</a:t>
            </a:r>
          </a:p>
          <a:p>
            <a:pPr marL="360362" lvl="1" indent="-171450" rtl="0">
              <a:spcAft>
                <a:spcPts val="600"/>
              </a:spcAft>
              <a:buFont typeface="Arial" panose="020B0604020202020204" pitchFamily="34" charset="0"/>
              <a:buChar char="•"/>
            </a:pPr>
            <a:r>
              <a:rPr lang="fr-FR" sz="1400" dirty="0"/>
              <a:t>Une fois la connexion établie, le serveur POP envoie un message de bienvenue. </a:t>
            </a:r>
          </a:p>
          <a:p>
            <a:pPr marL="360362" lvl="1" indent="-171450" rtl="0">
              <a:spcAft>
                <a:spcPts val="600"/>
              </a:spcAft>
              <a:buFont typeface="Arial" panose="020B0604020202020204" pitchFamily="34" charset="0"/>
              <a:buChar char="•"/>
            </a:pPr>
            <a:r>
              <a:rPr lang="fr-FR" sz="1400" dirty="0"/>
              <a:t>Le client et le serveur POP échangent alors des commandes et des réponses jusqu'à ce que la connexion soit fermée ou abandonnée.</a:t>
            </a:r>
          </a:p>
          <a:p>
            <a:endParaRPr lang="en-US" sz="16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pPr rtl="0"/>
            <a:r>
              <a:rPr lang="fr-FR" sz="1200"/>
              <a:t>Remarque : comme le POP ne stocke pas les messages, il n'est pas recommandé aux petites entreprises qui ont besoin d'une solution de sauvegarde centralisée.</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35571440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fr-FR" sz="1600"/>
              <a:t>Protocoles Web et messagerie</a:t>
            </a:r>
            <a:r>
              <a:rPr lang="en-US" dirty="0"/>
              <a:t/>
            </a:r>
            <a:br>
              <a:rPr lang="en-US" dirty="0"/>
            </a:br>
            <a:r>
              <a:rPr lang="fr-FR"/>
              <a:t>SMTP, POP et IMAP (suite) </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rtl="0">
              <a:buNone/>
            </a:pPr>
            <a:r>
              <a:rPr lang="fr-FR" sz="1400" dirty="0"/>
              <a:t>Le protocole de messagerie IMAP (Internet Message Access Protocol) décrit une autre méthode de récupération des messages électroniques.</a:t>
            </a:r>
          </a:p>
          <a:p>
            <a:pPr marL="171450" indent="-171450" rtl="0">
              <a:buFont typeface="Arial" panose="020B0604020202020204" pitchFamily="34" charset="0"/>
              <a:buChar char="•"/>
            </a:pPr>
            <a:r>
              <a:rPr lang="fr-FR" sz="1400" dirty="0"/>
              <a:t>Contrairement au protocole POP, lorsqu'un utilisateur se connecte à un serveur IMAP, des copies des messages sont téléchargées dans l'application cliente. </a:t>
            </a:r>
            <a:r>
              <a:rPr lang="fr-FR" sz="1400" dirty="0">
                <a:solidFill>
                  <a:srgbClr val="FF0000"/>
                </a:solidFill>
              </a:rPr>
              <a:t>Les messages originaux sont conservés sur le serveur jusqu'à ce qu'ils soient supprimés manuellement. </a:t>
            </a:r>
          </a:p>
          <a:p>
            <a:pPr marL="171450" indent="-171450" rtl="0">
              <a:buFont typeface="Arial" panose="020B0604020202020204" pitchFamily="34" charset="0"/>
              <a:buChar char="•"/>
            </a:pPr>
            <a:r>
              <a:rPr lang="fr-FR" sz="1400" dirty="0"/>
              <a:t> Lorsqu'un utilisateur décide de supprimer un message, le serveur synchronise cette action et supprime le message du serveur.</a:t>
            </a:r>
          </a:p>
          <a:p>
            <a:pPr marL="171450" indent="-171450">
              <a:buFont typeface="Arial" panose="020B0604020202020204" pitchFamily="34" charset="0"/>
              <a:buChar char="•"/>
            </a:pPr>
            <a:endParaRPr lang="en-US" sz="12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143356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fr-FR">
                <a:solidFill>
                  <a:schemeClr val="accent5">
                    <a:lumMod val="40000"/>
                    <a:lumOff val="60000"/>
                  </a:schemeClr>
                </a:solidFill>
              </a:rPr>
              <a:t>15.4 Services d'adressage IP</a:t>
            </a:r>
          </a:p>
        </p:txBody>
      </p:sp>
    </p:spTree>
    <p:custDataLst>
      <p:tags r:id="rId1"/>
    </p:custDataLst>
    <p:extLst>
      <p:ext uri="{BB962C8B-B14F-4D97-AF65-F5344CB8AC3E}">
        <p14:creationId xmlns:p14="http://schemas.microsoft.com/office/powerpoint/2010/main" val="307148764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Messages ICMP</a:t>
            </a:r>
            <a:r>
              <a:rPr lang="en-US" altLang="en-US" dirty="0"/>
              <a:t/>
            </a:r>
            <a:br>
              <a:rPr lang="en-US" altLang="en-US" dirty="0"/>
            </a:br>
            <a:r>
              <a:rPr lang="fr-FR"/>
              <a:t>Messages ICMPv6 (suite)</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fr-FR" dirty="0"/>
              <a:t>Les messages RA sont envoyés par des routeurs compatibles IPv6 toutes les 200 secondes pour fournir des informations d'adressage aux hôtes compatibles </a:t>
            </a:r>
            <a:r>
              <a:rPr lang="fr-FR" dirty="0" smtClean="0"/>
              <a:t>IPv6.</a:t>
            </a:r>
          </a:p>
          <a:p>
            <a:pPr rtl="0">
              <a:buFont typeface="Arial" panose="020B0604020202020204" pitchFamily="34" charset="0"/>
              <a:buChar char="•"/>
            </a:pPr>
            <a:r>
              <a:rPr lang="fr-FR" dirty="0" smtClean="0"/>
              <a:t>Un </a:t>
            </a:r>
            <a:r>
              <a:rPr lang="fr-FR" dirty="0"/>
              <a:t>message d'annonce de routeur peut inclure les informations d'adressage pour l'hôte telles que le préfixe, la longueur de préfixe, l'adresse DNS et le nom de domaine. </a:t>
            </a:r>
            <a:endParaRPr lang="fr-FR" dirty="0" smtClean="0"/>
          </a:p>
          <a:p>
            <a:pPr rtl="0">
              <a:buFont typeface="Arial" panose="020B0604020202020204" pitchFamily="34" charset="0"/>
              <a:buChar char="•"/>
            </a:pPr>
            <a:r>
              <a:rPr lang="fr-FR" dirty="0" smtClean="0"/>
              <a:t>Un </a:t>
            </a:r>
            <a:r>
              <a:rPr lang="fr-FR" dirty="0"/>
              <a:t>hôte utilisant l'auto-configuration d'adresse sans état (SLAAC) définira sa passerelle par défaut sur l'adresse locale </a:t>
            </a:r>
            <a:r>
              <a:rPr lang="fr-FR" dirty="0" smtClean="0"/>
              <a:t> LLA du </a:t>
            </a:r>
            <a:r>
              <a:rPr lang="fr-FR" dirty="0"/>
              <a:t>routeur qui a envoyé le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pPr rtl="0"/>
            <a:r>
              <a:rPr lang="fr-FR" sz="1400" dirty="0">
                <a:latin typeface="Arial" charset="0"/>
              </a:rPr>
              <a:t>Services d'adressage </a:t>
            </a:r>
            <a:r>
              <a:rPr lang="fr-FR" sz="1400" dirty="0" smtClean="0">
                <a:latin typeface="Arial" charset="0"/>
              </a:rPr>
              <a:t>IP</a:t>
            </a:r>
            <a:r>
              <a:rPr lang="en-US" sz="2000" dirty="0">
                <a:latin typeface="Arial" charset="0"/>
              </a:rPr>
              <a:t/>
            </a:r>
            <a:br>
              <a:rPr lang="en-US" sz="2000" dirty="0">
                <a:latin typeface="Arial" charset="0"/>
              </a:rPr>
            </a:br>
            <a:r>
              <a:rPr lang="fr-FR" sz="2000" dirty="0">
                <a:latin typeface="Arial" charset="0"/>
              </a:rPr>
              <a:t>Service de noms de </a:t>
            </a:r>
            <a:r>
              <a:rPr lang="fr-FR" sz="2000" dirty="0" smtClean="0">
                <a:latin typeface="Arial" charset="0"/>
              </a:rPr>
              <a:t>domaine DNS </a:t>
            </a:r>
            <a:endParaRPr lang="fr-FR" sz="2000" dirty="0">
              <a:latin typeface="Arial" charset="0"/>
            </a:endParaRPr>
          </a:p>
        </p:txBody>
      </p:sp>
      <p:sp>
        <p:nvSpPr>
          <p:cNvPr id="4" name="Content Placeholder 3"/>
          <p:cNvSpPr>
            <a:spLocks noGrp="1"/>
          </p:cNvSpPr>
          <p:nvPr>
            <p:ph idx="1"/>
          </p:nvPr>
        </p:nvSpPr>
        <p:spPr>
          <a:xfrm>
            <a:off x="277840" y="855700"/>
            <a:ext cx="3698542" cy="3456241"/>
          </a:xfrm>
        </p:spPr>
        <p:txBody>
          <a:bodyPr/>
          <a:lstStyle/>
          <a:p>
            <a:pPr rtl="0">
              <a:lnSpc>
                <a:spcPct val="85000"/>
              </a:lnSpc>
              <a:spcBef>
                <a:spcPct val="30000"/>
              </a:spcBef>
              <a:buFont typeface="Arial" panose="020B0604020202020204" pitchFamily="34" charset="0"/>
              <a:buChar char="•"/>
            </a:pPr>
            <a:r>
              <a:rPr lang="fr-FR" sz="1600" dirty="0"/>
              <a:t>Les noms de domaine ont été créés pour convertir les adresses IP numériques en un nom simple et </a:t>
            </a:r>
            <a:r>
              <a:rPr lang="fr-FR" sz="1600" dirty="0" smtClean="0"/>
              <a:t>reconnaissable.</a:t>
            </a:r>
          </a:p>
          <a:p>
            <a:pPr rtl="0">
              <a:lnSpc>
                <a:spcPct val="85000"/>
              </a:lnSpc>
              <a:spcBef>
                <a:spcPct val="30000"/>
              </a:spcBef>
              <a:buFont typeface="Arial" panose="020B0604020202020204" pitchFamily="34" charset="0"/>
              <a:buChar char="•"/>
            </a:pPr>
            <a:r>
              <a:rPr lang="fr-FR" sz="1600" dirty="0" smtClean="0"/>
              <a:t>Les </a:t>
            </a:r>
            <a:r>
              <a:rPr lang="fr-FR" sz="1600" dirty="0"/>
              <a:t>noms de domaine complets (FQDN), tels que http://www.cisco.com, sont beaucoup plus faciles à retenir que le </a:t>
            </a:r>
            <a:r>
              <a:rPr lang="fr-FR" sz="1600" dirty="0" smtClean="0"/>
              <a:t>198.133.219.25.</a:t>
            </a:r>
          </a:p>
          <a:p>
            <a:pPr rtl="0">
              <a:lnSpc>
                <a:spcPct val="85000"/>
              </a:lnSpc>
              <a:spcBef>
                <a:spcPct val="30000"/>
              </a:spcBef>
              <a:buFont typeface="Arial" panose="020B0604020202020204" pitchFamily="34" charset="0"/>
              <a:buChar char="•"/>
            </a:pPr>
            <a:r>
              <a:rPr lang="fr-FR" sz="1600" dirty="0" smtClean="0"/>
              <a:t>Le </a:t>
            </a:r>
            <a:r>
              <a:rPr lang="fr-FR" sz="1600" dirty="0"/>
              <a:t>protocole DNS définit un service automatisé qui associe les noms des ressources à l'adresse réseau numérique requise. Il comprend le format des demandes, des réponses et des données.</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589496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Services d'adressage IP</a:t>
            </a:r>
            <a:r>
              <a:rPr lang="en-US" dirty="0">
                <a:latin typeface="Arial" charset="0"/>
              </a:rPr>
              <a:t/>
            </a:r>
            <a:br>
              <a:rPr lang="en-US" dirty="0">
                <a:latin typeface="Arial" charset="0"/>
              </a:rPr>
            </a:br>
            <a:r>
              <a:rPr lang="fr-FR">
                <a:latin typeface="Arial" charset="0"/>
              </a:rPr>
              <a:t>Format de message DNS</a:t>
            </a:r>
          </a:p>
        </p:txBody>
      </p:sp>
      <p:sp>
        <p:nvSpPr>
          <p:cNvPr id="4" name="Content Placeholder 3"/>
          <p:cNvSpPr>
            <a:spLocks noGrp="1"/>
          </p:cNvSpPr>
          <p:nvPr>
            <p:ph idx="1"/>
          </p:nvPr>
        </p:nvSpPr>
        <p:spPr>
          <a:xfrm>
            <a:off x="145358" y="938988"/>
            <a:ext cx="8444850" cy="3607254"/>
          </a:xfrm>
        </p:spPr>
        <p:txBody>
          <a:bodyPr/>
          <a:lstStyle/>
          <a:p>
            <a:pPr marL="0" indent="0" rtl="0">
              <a:lnSpc>
                <a:spcPct val="85000"/>
              </a:lnSpc>
              <a:spcBef>
                <a:spcPct val="30000"/>
              </a:spcBef>
              <a:buNone/>
            </a:pPr>
            <a:r>
              <a:rPr lang="fr-FR" dirty="0"/>
              <a:t>Le serveur DNS stocke différents types d'enregistrements de ressource utilisés pour résoudre des noms. Ces enregistrements contiennent le nom, l'adresse et le type d'enregistrement.</a:t>
            </a:r>
          </a:p>
          <a:p>
            <a:pPr marL="0" indent="0" rtl="0">
              <a:buNone/>
            </a:pPr>
            <a:r>
              <a:rPr lang="fr-FR" dirty="0"/>
              <a:t>Certains de ces types d'enregistrements sont les suivants :</a:t>
            </a:r>
          </a:p>
          <a:p>
            <a:pPr lvl="2" rtl="0">
              <a:buFont typeface="Arial" panose="020B0604020202020204" pitchFamily="34" charset="0"/>
              <a:buChar char="•"/>
            </a:pPr>
            <a:r>
              <a:rPr lang="fr-FR" b="1" dirty="0">
                <a:solidFill>
                  <a:srgbClr val="FF0000"/>
                </a:solidFill>
              </a:rPr>
              <a:t>A</a:t>
            </a:r>
            <a:r>
              <a:rPr lang="fr-FR" dirty="0">
                <a:solidFill>
                  <a:srgbClr val="FF0000"/>
                </a:solidFill>
              </a:rPr>
              <a:t> - Adresse IPv4 de l'appareil terminal</a:t>
            </a:r>
          </a:p>
          <a:p>
            <a:pPr lvl="2" rtl="0">
              <a:buFont typeface="Arial" panose="020B0604020202020204" pitchFamily="34" charset="0"/>
              <a:buChar char="•"/>
            </a:pPr>
            <a:r>
              <a:rPr lang="fr-FR" b="1" dirty="0"/>
              <a:t>NS</a:t>
            </a:r>
            <a:r>
              <a:rPr lang="fr-FR" dirty="0"/>
              <a:t> - Serveur de nom autorisé</a:t>
            </a:r>
          </a:p>
          <a:p>
            <a:pPr lvl="2" rtl="0">
              <a:buFont typeface="Arial" panose="020B0604020202020204" pitchFamily="34" charset="0"/>
              <a:buChar char="•"/>
            </a:pPr>
            <a:r>
              <a:rPr lang="fr-FR" b="1" dirty="0">
                <a:solidFill>
                  <a:srgbClr val="FF0000"/>
                </a:solidFill>
              </a:rPr>
              <a:t>AAAA</a:t>
            </a:r>
            <a:r>
              <a:rPr lang="fr-FR" dirty="0">
                <a:solidFill>
                  <a:srgbClr val="FF0000"/>
                </a:solidFill>
              </a:rPr>
              <a:t> - une adresse IPv6 de périphérique terminal (prononcer «quadruple A»)</a:t>
            </a:r>
          </a:p>
          <a:p>
            <a:pPr lvl="2" rtl="0">
              <a:buFont typeface="Arial" panose="020B0604020202020204" pitchFamily="34" charset="0"/>
              <a:buChar char="•"/>
            </a:pPr>
            <a:r>
              <a:rPr lang="fr-FR" b="1" dirty="0"/>
              <a:t>MX</a:t>
            </a:r>
            <a:r>
              <a:rPr lang="fr-FR" dirty="0"/>
              <a:t> - Enregistrement d'échange de courrier électronique</a:t>
            </a:r>
          </a:p>
          <a:p>
            <a:pPr marL="0" indent="0" rtl="0">
              <a:lnSpc>
                <a:spcPct val="85000"/>
              </a:lnSpc>
              <a:spcBef>
                <a:spcPct val="30000"/>
              </a:spcBef>
              <a:buNone/>
            </a:pPr>
            <a:r>
              <a:rPr lang="fr-FR" dirty="0"/>
              <a:t>Lorsqu'un client envoie une requête, le processus du serveur DNS cherche d'abord dans ses propres enregistrements pour résoudre le nom. </a:t>
            </a:r>
            <a:endParaRPr lang="fr-FR" dirty="0" smtClean="0"/>
          </a:p>
          <a:p>
            <a:pPr marL="0" indent="0" rtl="0">
              <a:lnSpc>
                <a:spcPct val="85000"/>
              </a:lnSpc>
              <a:spcBef>
                <a:spcPct val="30000"/>
              </a:spcBef>
              <a:buNone/>
            </a:pPr>
            <a:r>
              <a:rPr lang="fr-FR" dirty="0" smtClean="0"/>
              <a:t>S'il </a:t>
            </a:r>
            <a:r>
              <a:rPr lang="fr-FR" dirty="0"/>
              <a:t>ne peut pas résoudre le nom à l'aide de ses enregistrements stockés, il contacte d'autres serveurs pour résoudre le nom. </a:t>
            </a:r>
            <a:endParaRPr lang="fr-FR" dirty="0" smtClean="0"/>
          </a:p>
          <a:p>
            <a:pPr marL="0" indent="0" rtl="0">
              <a:lnSpc>
                <a:spcPct val="85000"/>
              </a:lnSpc>
              <a:spcBef>
                <a:spcPct val="30000"/>
              </a:spcBef>
              <a:buNone/>
            </a:pPr>
            <a:r>
              <a:rPr lang="fr-FR" dirty="0" smtClean="0"/>
              <a:t>Lorsqu'une </a:t>
            </a:r>
            <a:r>
              <a:rPr lang="fr-FR" dirty="0"/>
              <a:t>correspondance est trouvée et retournée au serveur demandeur d'origine, le serveur stocke provisoirement l'adresse numérotée pour le cas où le même nom serait à nouveau demandé.</a:t>
            </a:r>
          </a:p>
        </p:txBody>
      </p:sp>
    </p:spTree>
    <p:custDataLst>
      <p:tags r:id="rId1"/>
    </p:custDataLst>
    <p:extLst>
      <p:ext uri="{BB962C8B-B14F-4D97-AF65-F5344CB8AC3E}">
        <p14:creationId xmlns:p14="http://schemas.microsoft.com/office/powerpoint/2010/main" val="1572364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Services d'adressage IP</a:t>
            </a:r>
            <a:r>
              <a:rPr lang="en-US" dirty="0">
                <a:latin typeface="Arial" charset="0"/>
              </a:rPr>
              <a:t/>
            </a:r>
            <a:br>
              <a:rPr lang="en-US" dirty="0">
                <a:latin typeface="Arial" charset="0"/>
              </a:rPr>
            </a:br>
            <a:r>
              <a:rPr lang="fr-FR">
                <a:latin typeface="Arial" charset="0"/>
              </a:rPr>
              <a:t>Format de message DNS (suite)</a:t>
            </a:r>
          </a:p>
        </p:txBody>
      </p:sp>
      <p:sp>
        <p:nvSpPr>
          <p:cNvPr id="4" name="Content Placeholder 3"/>
          <p:cNvSpPr>
            <a:spLocks noGrp="1"/>
          </p:cNvSpPr>
          <p:nvPr>
            <p:ph idx="1"/>
          </p:nvPr>
        </p:nvSpPr>
        <p:spPr>
          <a:xfrm>
            <a:off x="158237" y="924939"/>
            <a:ext cx="8444850" cy="851175"/>
          </a:xfrm>
        </p:spPr>
        <p:txBody>
          <a:bodyPr/>
          <a:lstStyle/>
          <a:p>
            <a:pPr marL="0" indent="0" rtl="0">
              <a:lnSpc>
                <a:spcPct val="85000"/>
              </a:lnSpc>
              <a:spcBef>
                <a:spcPct val="30000"/>
              </a:spcBef>
              <a:buNone/>
            </a:pPr>
            <a:r>
              <a:rPr lang="fr-FR"/>
              <a:t>Le DNS utilise le même format de message entre les serveurs, consistant en une question, une réponse, une autorité et des informations supplémentaires pour tous les types de requêtes des clients et les réponses des serveurs, les messages d'erreur et le transfert d'informations sur les enregistrements de ressources.</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nvPr>
        </p:nvGraphicFramePr>
        <p:xfrm>
          <a:off x="1271638" y="1902109"/>
          <a:ext cx="6600724" cy="194437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rtl="0" fontAlgn="ctr"/>
                      <a:r>
                        <a:rPr lang="fr-FR" sz="1200" b="1">
                          <a:effectLst/>
                        </a:rPr>
                        <a:t>Section des messages DNS</a:t>
                      </a:r>
                    </a:p>
                  </a:txBody>
                  <a:tcPr marL="47625" marR="47625" marT="47625" marB="47625" anchor="ctr"/>
                </a:tc>
                <a:tc>
                  <a:txBody>
                    <a:bodyPr/>
                    <a:lstStyle/>
                    <a:p>
                      <a:pPr algn="l" rtl="0" fontAlgn="ctr"/>
                      <a:r>
                        <a:rPr lang="fr-FR" sz="1200" b="1">
                          <a:effectLst/>
                        </a:rPr>
                        <a:t>Description</a:t>
                      </a:r>
                    </a:p>
                  </a:txBody>
                  <a:tcPr marL="47625" marR="47625" marT="47625" marB="47625" anchor="ctr"/>
                </a:tc>
                <a:extLst>
                  <a:ext uri="{0D108BD9-81ED-4DB2-BD59-A6C34878D82A}">
                    <a16:rowId xmlns:a16="http://schemas.microsoft.com/office/drawing/2014/main" val="315480480"/>
                  </a:ext>
                </a:extLst>
              </a:tr>
              <a:tr h="370840">
                <a:tc>
                  <a:txBody>
                    <a:bodyPr/>
                    <a:lstStyle/>
                    <a:p>
                      <a:pPr rtl="0" fontAlgn="ctr"/>
                      <a:r>
                        <a:rPr lang="fr-FR" sz="1200" b="0">
                          <a:effectLst/>
                        </a:rPr>
                        <a:t>Question</a:t>
                      </a:r>
                    </a:p>
                  </a:txBody>
                  <a:tcPr marL="47625" marR="47625" marT="47625" marB="47625" anchor="ctr"/>
                </a:tc>
                <a:tc>
                  <a:txBody>
                    <a:bodyPr/>
                    <a:lstStyle/>
                    <a:p>
                      <a:pPr rtl="0" fontAlgn="ctr"/>
                      <a:r>
                        <a:rPr lang="fr-FR" sz="1200" b="0">
                          <a:effectLst/>
                        </a:rPr>
                        <a:t>Question relative au nom du serveur</a:t>
                      </a:r>
                    </a:p>
                  </a:txBody>
                  <a:tcPr marL="47625" marR="47625" marT="47625" marB="47625" anchor="ctr"/>
                </a:tc>
                <a:extLst>
                  <a:ext uri="{0D108BD9-81ED-4DB2-BD59-A6C34878D82A}">
                    <a16:rowId xmlns:a16="http://schemas.microsoft.com/office/drawing/2014/main" val="1252125352"/>
                  </a:ext>
                </a:extLst>
              </a:tr>
              <a:tr h="370840">
                <a:tc>
                  <a:txBody>
                    <a:bodyPr/>
                    <a:lstStyle/>
                    <a:p>
                      <a:pPr rtl="0" fontAlgn="ctr"/>
                      <a:r>
                        <a:rPr lang="fr-FR" sz="1200" b="0">
                          <a:effectLst/>
                        </a:rPr>
                        <a:t>Répond</a:t>
                      </a:r>
                    </a:p>
                  </a:txBody>
                  <a:tcPr marL="47625" marR="47625" marT="47625" marB="47625" anchor="ctr"/>
                </a:tc>
                <a:tc>
                  <a:txBody>
                    <a:bodyPr/>
                    <a:lstStyle/>
                    <a:p>
                      <a:pPr rtl="0" fontAlgn="ctr"/>
                      <a:r>
                        <a:rPr lang="fr-FR" sz="1200" b="0">
                          <a:effectLst/>
                        </a:rPr>
                        <a:t>Enregistrements de ressources répondant à la question</a:t>
                      </a:r>
                    </a:p>
                  </a:txBody>
                  <a:tcPr marL="47625" marR="47625" marT="47625" marB="47625" anchor="ctr"/>
                </a:tc>
                <a:extLst>
                  <a:ext uri="{0D108BD9-81ED-4DB2-BD59-A6C34878D82A}">
                    <a16:rowId xmlns:a16="http://schemas.microsoft.com/office/drawing/2014/main" val="1891012850"/>
                  </a:ext>
                </a:extLst>
              </a:tr>
              <a:tr h="370840">
                <a:tc>
                  <a:txBody>
                    <a:bodyPr/>
                    <a:lstStyle/>
                    <a:p>
                      <a:pPr rtl="0" fontAlgn="ctr"/>
                      <a:r>
                        <a:rPr lang="fr-FR" sz="1200" b="0">
                          <a:effectLst/>
                        </a:rPr>
                        <a:t>L'autorité</a:t>
                      </a:r>
                    </a:p>
                  </a:txBody>
                  <a:tcPr marL="47625" marR="47625" marT="47625" marB="47625" anchor="ctr"/>
                </a:tc>
                <a:tc>
                  <a:txBody>
                    <a:bodyPr/>
                    <a:lstStyle/>
                    <a:p>
                      <a:pPr rtl="0" fontAlgn="ctr"/>
                      <a:r>
                        <a:rPr lang="fr-FR" sz="1200" b="0">
                          <a:effectLst/>
                        </a:rPr>
                        <a:t>Enregistrements de ressources désignant une autorité</a:t>
                      </a:r>
                    </a:p>
                  </a:txBody>
                  <a:tcPr marL="47625" marR="47625" marT="47625" marB="47625" anchor="ctr"/>
                </a:tc>
                <a:extLst>
                  <a:ext uri="{0D108BD9-81ED-4DB2-BD59-A6C34878D82A}">
                    <a16:rowId xmlns:a16="http://schemas.microsoft.com/office/drawing/2014/main" val="2540945836"/>
                  </a:ext>
                </a:extLst>
              </a:tr>
              <a:tr h="370840">
                <a:tc>
                  <a:txBody>
                    <a:bodyPr/>
                    <a:lstStyle/>
                    <a:p>
                      <a:pPr rtl="0" fontAlgn="ctr"/>
                      <a:r>
                        <a:rPr lang="fr-FR" sz="1200" b="0">
                          <a:effectLst/>
                        </a:rPr>
                        <a:t>Informations supplémentaires</a:t>
                      </a:r>
                    </a:p>
                  </a:txBody>
                  <a:tcPr marL="47625" marR="47625" marT="47625" marB="47625" anchor="ctr"/>
                </a:tc>
                <a:tc>
                  <a:txBody>
                    <a:bodyPr/>
                    <a:lstStyle/>
                    <a:p>
                      <a:pPr rtl="0" fontAlgn="ctr"/>
                      <a:r>
                        <a:rPr lang="fr-FR" sz="1200" b="0">
                          <a:effectLst/>
                        </a:rPr>
                        <a:t>Enregistrements de ressources contenant des informations supplémentaires</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3771373765"/>
      </p:ext>
    </p:extLst>
  </p:cSld>
  <p:clrMapOvr>
    <a:masterClrMapping/>
  </p:clrMapOvr>
  <p:transition spd="slow">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Services d'adressage IP</a:t>
            </a:r>
            <a:r>
              <a:rPr lang="en-US" dirty="0">
                <a:latin typeface="Arial" charset="0"/>
              </a:rPr>
              <a:t/>
            </a:r>
            <a:br>
              <a:rPr lang="en-US" dirty="0">
                <a:latin typeface="Arial" charset="0"/>
              </a:rPr>
            </a:br>
            <a:r>
              <a:rPr lang="fr-FR">
                <a:latin typeface="Arial" charset="0"/>
              </a:rPr>
              <a:t>Hiérarchie des DNS</a:t>
            </a:r>
          </a:p>
        </p:txBody>
      </p:sp>
      <p:sp>
        <p:nvSpPr>
          <p:cNvPr id="4" name="Content Placeholder 3"/>
          <p:cNvSpPr>
            <a:spLocks noGrp="1"/>
          </p:cNvSpPr>
          <p:nvPr>
            <p:ph idx="1"/>
          </p:nvPr>
        </p:nvSpPr>
        <p:spPr>
          <a:xfrm>
            <a:off x="145356" y="938987"/>
            <a:ext cx="4426644" cy="3697407"/>
          </a:xfrm>
        </p:spPr>
        <p:txBody>
          <a:bodyPr/>
          <a:lstStyle/>
          <a:p>
            <a:pPr rtl="0">
              <a:lnSpc>
                <a:spcPct val="85000"/>
              </a:lnSpc>
              <a:spcBef>
                <a:spcPct val="30000"/>
              </a:spcBef>
              <a:buFont typeface="Arial" panose="020B0604020202020204" pitchFamily="34" charset="0"/>
              <a:buChar char="•"/>
            </a:pPr>
            <a:r>
              <a:rPr lang="fr-FR" sz="1450" dirty="0"/>
              <a:t>Le protocole DNS utilise un système hiérarchique pour créer une base de données assurant la résolution des noms.</a:t>
            </a:r>
          </a:p>
          <a:p>
            <a:pPr rtl="0">
              <a:lnSpc>
                <a:spcPct val="85000"/>
              </a:lnSpc>
              <a:spcBef>
                <a:spcPct val="30000"/>
              </a:spcBef>
              <a:buFont typeface="Arial" panose="020B0604020202020204" pitchFamily="34" charset="0"/>
              <a:buChar char="•"/>
            </a:pPr>
            <a:r>
              <a:rPr lang="fr-FR" sz="1450" dirty="0"/>
              <a:t>Chaque serveur DNS tient à jour un fichier de base de données spécifique et se charge uniquement des mappages entre noms et adresses IP dans cette petite partie de la structure DNS globale.</a:t>
            </a:r>
          </a:p>
          <a:p>
            <a:pPr rtl="0">
              <a:lnSpc>
                <a:spcPct val="85000"/>
              </a:lnSpc>
              <a:spcBef>
                <a:spcPct val="30000"/>
              </a:spcBef>
              <a:buFont typeface="Arial" panose="020B0604020202020204" pitchFamily="34" charset="0"/>
              <a:buChar char="•"/>
            </a:pPr>
            <a:r>
              <a:rPr lang="fr-FR" sz="1450" dirty="0"/>
              <a:t>Lorsqu'un serveur DNS reçoit une demande de traduction de nom qui n'appartient pas à cette zone DNS, le serveur DNS transfère la requête à un autre serveur DNS se trouvant dans la zone de traduction correcte.</a:t>
            </a:r>
          </a:p>
          <a:p>
            <a:pPr rtl="0">
              <a:buFont typeface="Arial" panose="020B0604020202020204" pitchFamily="34" charset="0"/>
              <a:buChar char="•"/>
            </a:pPr>
            <a:r>
              <a:rPr lang="fr-FR" sz="1450" dirty="0"/>
              <a:t>Exemples de domaines de premier niveau :</a:t>
            </a:r>
          </a:p>
          <a:p>
            <a:pPr lvl="2" rtl="0"/>
            <a:r>
              <a:rPr lang="fr-FR" b="1" dirty="0"/>
              <a:t>.com</a:t>
            </a:r>
            <a:r>
              <a:rPr lang="fr-FR" dirty="0"/>
              <a:t> - une entreprise ou une industrie</a:t>
            </a:r>
          </a:p>
          <a:p>
            <a:pPr lvl="2" rtl="0"/>
            <a:r>
              <a:rPr lang="fr-FR" b="1" dirty="0"/>
              <a:t>.</a:t>
            </a:r>
            <a:r>
              <a:rPr lang="fr-FR" b="1" dirty="0" err="1"/>
              <a:t>org</a:t>
            </a:r>
            <a:r>
              <a:rPr lang="fr-FR" dirty="0"/>
              <a:t> - organisme à but non lucratif</a:t>
            </a:r>
          </a:p>
          <a:p>
            <a:pPr lvl="2" rtl="0"/>
            <a:r>
              <a:rPr lang="fr-FR" b="1" dirty="0"/>
              <a:t>.au</a:t>
            </a:r>
            <a:r>
              <a:rPr lang="fr-FR" dirty="0"/>
              <a:t> - Australie</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1836432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dirty="0">
                <a:solidFill>
                  <a:srgbClr val="FF0000"/>
                </a:solidFill>
                <a:latin typeface="Arial" charset="0"/>
              </a:rPr>
              <a:t>Services d'adressage IP</a:t>
            </a:r>
            <a:r>
              <a:rPr lang="en-US" dirty="0">
                <a:solidFill>
                  <a:srgbClr val="FF0000"/>
                </a:solidFill>
                <a:latin typeface="Arial" charset="0"/>
              </a:rPr>
              <a:t/>
            </a:r>
            <a:br>
              <a:rPr lang="en-US" dirty="0">
                <a:solidFill>
                  <a:srgbClr val="FF0000"/>
                </a:solidFill>
                <a:latin typeface="Arial" charset="0"/>
              </a:rPr>
            </a:br>
            <a:r>
              <a:rPr lang="fr-FR" dirty="0">
                <a:solidFill>
                  <a:srgbClr val="FF0000"/>
                </a:solidFill>
                <a:latin typeface="Arial" charset="0"/>
              </a:rPr>
              <a:t>La commande </a:t>
            </a:r>
            <a:r>
              <a:rPr lang="fr-FR" dirty="0" err="1" smtClean="0">
                <a:solidFill>
                  <a:srgbClr val="FF0000"/>
                </a:solidFill>
                <a:latin typeface="Arial" charset="0"/>
              </a:rPr>
              <a:t>nslookup</a:t>
            </a:r>
            <a:r>
              <a:rPr lang="fr-FR" dirty="0" smtClean="0">
                <a:solidFill>
                  <a:srgbClr val="FF0000"/>
                </a:solidFill>
                <a:latin typeface="Arial" charset="0"/>
              </a:rPr>
              <a:t> (test sur PC)</a:t>
            </a:r>
            <a:endParaRPr lang="fr-FR" dirty="0">
              <a:solidFill>
                <a:srgbClr val="FF0000"/>
              </a:solidFill>
              <a:latin typeface="Arial" charset="0"/>
            </a:endParaRPr>
          </a:p>
        </p:txBody>
      </p:sp>
      <p:sp>
        <p:nvSpPr>
          <p:cNvPr id="4" name="Content Placeholder 3"/>
          <p:cNvSpPr>
            <a:spLocks noGrp="1"/>
          </p:cNvSpPr>
          <p:nvPr>
            <p:ph idx="1"/>
          </p:nvPr>
        </p:nvSpPr>
        <p:spPr>
          <a:xfrm>
            <a:off x="145356" y="938987"/>
            <a:ext cx="4426644" cy="3452709"/>
          </a:xfrm>
        </p:spPr>
        <p:txBody>
          <a:bodyPr/>
          <a:lstStyle/>
          <a:p>
            <a:pPr rtl="0">
              <a:lnSpc>
                <a:spcPct val="85000"/>
              </a:lnSpc>
              <a:spcBef>
                <a:spcPct val="30000"/>
              </a:spcBef>
              <a:buFont typeface="Arial" panose="020B0604020202020204" pitchFamily="34" charset="0"/>
              <a:buChar char="•"/>
            </a:pPr>
            <a:r>
              <a:rPr lang="fr-FR" dirty="0" err="1"/>
              <a:t>Nslookup</a:t>
            </a:r>
            <a:r>
              <a:rPr lang="fr-FR" dirty="0"/>
              <a:t> est un utilitaire de système d'exploitation informatique qui permet à un utilisateur d'interroger manuellement les serveurs DNS configurés sur l'appareil pour résoudre un nom d'hôte donné. </a:t>
            </a:r>
          </a:p>
          <a:p>
            <a:pPr rtl="0">
              <a:lnSpc>
                <a:spcPct val="85000"/>
              </a:lnSpc>
              <a:spcBef>
                <a:spcPct val="30000"/>
              </a:spcBef>
              <a:buFont typeface="Arial" panose="020B0604020202020204" pitchFamily="34" charset="0"/>
              <a:buChar char="•"/>
            </a:pPr>
            <a:r>
              <a:rPr lang="fr-FR" dirty="0"/>
              <a:t>Cet utilitaire permet également de résoudre les problèmes de résolution de noms et de vérifier l’état actuel des serveurs de noms.</a:t>
            </a:r>
          </a:p>
          <a:p>
            <a:pPr rtl="0">
              <a:lnSpc>
                <a:spcPct val="85000"/>
              </a:lnSpc>
              <a:spcBef>
                <a:spcPct val="30000"/>
              </a:spcBef>
              <a:buFont typeface="Arial" panose="020B0604020202020204" pitchFamily="34" charset="0"/>
              <a:buChar char="•"/>
            </a:pPr>
            <a:r>
              <a:rPr lang="fr-FR" dirty="0"/>
              <a:t>Lorsque la commande </a:t>
            </a:r>
            <a:r>
              <a:rPr lang="fr-FR" b="1" dirty="0" err="1"/>
              <a:t>nslookup</a:t>
            </a:r>
            <a:r>
              <a:rPr lang="fr-FR" dirty="0"/>
              <a:t> est émise, le serveur DNS par défaut configuré pour votre hôte est affiché.  </a:t>
            </a:r>
          </a:p>
          <a:p>
            <a:pPr rtl="0">
              <a:lnSpc>
                <a:spcPct val="85000"/>
              </a:lnSpc>
              <a:spcBef>
                <a:spcPct val="30000"/>
              </a:spcBef>
              <a:buFont typeface="Arial" panose="020B0604020202020204" pitchFamily="34" charset="0"/>
              <a:buChar char="•"/>
            </a:pPr>
            <a:r>
              <a:rPr lang="fr-FR" dirty="0"/>
              <a:t>Le nom d'un hôte ou d'un domaine peut être saisi à l'improviste </a:t>
            </a:r>
            <a:r>
              <a:rPr lang="fr-FR" b="1" dirty="0" err="1"/>
              <a:t>nslookup</a:t>
            </a:r>
            <a:r>
              <a:rPr lang="fr-FR" dirty="0"/>
              <a:t> .</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047347121"/>
      </p:ext>
    </p:extLst>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dirty="0">
                <a:latin typeface="Arial" charset="0"/>
              </a:rPr>
              <a:t>Services d'adressage IP</a:t>
            </a:r>
            <a:r>
              <a:rPr lang="en-US" dirty="0">
                <a:latin typeface="Arial" charset="0"/>
              </a:rPr>
              <a:t/>
            </a:r>
            <a:br>
              <a:rPr lang="en-US" dirty="0">
                <a:latin typeface="Arial" charset="0"/>
              </a:rPr>
            </a:br>
            <a:r>
              <a:rPr lang="fr-FR" dirty="0">
                <a:latin typeface="Arial" charset="0"/>
              </a:rPr>
              <a:t>Protocole de configuration dynamique de </a:t>
            </a:r>
            <a:r>
              <a:rPr lang="fr-FR" dirty="0" smtClean="0">
                <a:latin typeface="Arial" charset="0"/>
              </a:rPr>
              <a:t>l'hôte DHCP</a:t>
            </a:r>
            <a:endParaRPr lang="fr-FR" dirty="0">
              <a:latin typeface="Arial" charset="0"/>
            </a:endParaRPr>
          </a:p>
        </p:txBody>
      </p:sp>
      <p:sp>
        <p:nvSpPr>
          <p:cNvPr id="4" name="Content Placeholder 3"/>
          <p:cNvSpPr>
            <a:spLocks noGrp="1"/>
          </p:cNvSpPr>
          <p:nvPr>
            <p:ph idx="1"/>
          </p:nvPr>
        </p:nvSpPr>
        <p:spPr>
          <a:xfrm>
            <a:off x="145357" y="748804"/>
            <a:ext cx="4572000" cy="3645891"/>
          </a:xfrm>
        </p:spPr>
        <p:txBody>
          <a:bodyPr/>
          <a:lstStyle/>
          <a:p>
            <a:pPr rtl="0">
              <a:lnSpc>
                <a:spcPct val="85000"/>
              </a:lnSpc>
              <a:spcBef>
                <a:spcPct val="30000"/>
              </a:spcBef>
              <a:buFont typeface="Arial" panose="020B0604020202020204" pitchFamily="34" charset="0"/>
              <a:buChar char="•"/>
            </a:pPr>
            <a:r>
              <a:rPr lang="fr-FR" sz="1400" dirty="0"/>
              <a:t>Le protocole DHCP pour IPv4 automatise l'affectation des adresses IPv4, des masques de sous-réseau, des passerelles et d'autres paramètres réseau IPv4. </a:t>
            </a:r>
          </a:p>
          <a:p>
            <a:pPr rtl="0">
              <a:lnSpc>
                <a:spcPct val="85000"/>
              </a:lnSpc>
              <a:spcBef>
                <a:spcPct val="30000"/>
              </a:spcBef>
              <a:buFont typeface="Arial" panose="020B0604020202020204" pitchFamily="34" charset="0"/>
              <a:buChar char="•"/>
            </a:pPr>
            <a:r>
              <a:rPr lang="fr-FR" sz="1400" dirty="0"/>
              <a:t>DHCP est considéré comme </a:t>
            </a:r>
            <a:r>
              <a:rPr lang="fr-FR" sz="1400" b="1" dirty="0">
                <a:solidFill>
                  <a:srgbClr val="FF0000"/>
                </a:solidFill>
              </a:rPr>
              <a:t>l'adressage dynamique par rapport à l'adressage statique. </a:t>
            </a:r>
            <a:r>
              <a:rPr lang="fr-FR" sz="1400" dirty="0">
                <a:solidFill>
                  <a:schemeClr val="tx1"/>
                </a:solidFill>
              </a:rPr>
              <a:t>L'adressage statique saisissant manuellement les informations d'adresse IP</a:t>
            </a:r>
            <a:r>
              <a:rPr lang="fr-FR" sz="1400" dirty="0" smtClean="0">
                <a:solidFill>
                  <a:schemeClr val="tx1"/>
                </a:solidFill>
              </a:rPr>
              <a:t>.</a:t>
            </a:r>
          </a:p>
          <a:p>
            <a:pPr rtl="0">
              <a:lnSpc>
                <a:spcPct val="85000"/>
              </a:lnSpc>
              <a:spcBef>
                <a:spcPct val="30000"/>
              </a:spcBef>
              <a:buFont typeface="Arial" panose="020B0604020202020204" pitchFamily="34" charset="0"/>
              <a:buChar char="•"/>
            </a:pPr>
            <a:r>
              <a:rPr lang="fr-FR" sz="1400" b="1" dirty="0" smtClean="0">
                <a:solidFill>
                  <a:srgbClr val="FF0000"/>
                </a:solidFill>
              </a:rPr>
              <a:t>Préféré manuel vs automatique </a:t>
            </a:r>
            <a:endParaRPr lang="fr-FR" sz="1400" b="1" dirty="0">
              <a:solidFill>
                <a:srgbClr val="FF0000"/>
              </a:solidFill>
            </a:endParaRPr>
          </a:p>
          <a:p>
            <a:pPr rtl="0">
              <a:lnSpc>
                <a:spcPct val="85000"/>
              </a:lnSpc>
              <a:spcBef>
                <a:spcPct val="30000"/>
              </a:spcBef>
              <a:buFont typeface="Arial" panose="020B0604020202020204" pitchFamily="34" charset="0"/>
              <a:buChar char="•"/>
            </a:pPr>
            <a:r>
              <a:rPr lang="fr-FR" sz="1400" dirty="0" smtClean="0"/>
              <a:t>De </a:t>
            </a:r>
            <a:r>
              <a:rPr lang="fr-FR" sz="1400" dirty="0"/>
              <a:t>nombreux réseaux utilisent à la fois le protocole DHCP et l'adressage statique. </a:t>
            </a:r>
            <a:endParaRPr lang="fr-FR" sz="1400" dirty="0" smtClean="0"/>
          </a:p>
          <a:p>
            <a:pPr rtl="0">
              <a:lnSpc>
                <a:spcPct val="85000"/>
              </a:lnSpc>
              <a:spcBef>
                <a:spcPct val="30000"/>
              </a:spcBef>
              <a:buFont typeface="Arial" panose="020B0604020202020204" pitchFamily="34" charset="0"/>
              <a:buChar char="•"/>
            </a:pPr>
            <a:r>
              <a:rPr lang="fr-FR" sz="1400" dirty="0" smtClean="0"/>
              <a:t>Le </a:t>
            </a:r>
            <a:r>
              <a:rPr lang="fr-FR" sz="1400" dirty="0"/>
              <a:t>protocole DHCP est utilisé pour les hôtes d'usage général, comme les périphériques des utilisateurs finaux. </a:t>
            </a:r>
            <a:endParaRPr lang="fr-FR" sz="1400" dirty="0" smtClean="0"/>
          </a:p>
          <a:p>
            <a:pPr rtl="0">
              <a:lnSpc>
                <a:spcPct val="85000"/>
              </a:lnSpc>
              <a:spcBef>
                <a:spcPct val="30000"/>
              </a:spcBef>
              <a:buFont typeface="Arial" panose="020B0604020202020204" pitchFamily="34" charset="0"/>
              <a:buChar char="•"/>
            </a:pPr>
            <a:r>
              <a:rPr lang="fr-FR" sz="1400" dirty="0" smtClean="0"/>
              <a:t>L'adressage </a:t>
            </a:r>
            <a:r>
              <a:rPr lang="fr-FR" sz="1400" dirty="0"/>
              <a:t>statique est utilisé pour les périphériques réseau tels que les routeurs de passerelle, les commutateurs, les serveurs et les imprimantes.</a:t>
            </a:r>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015663"/>
          </a:xfrm>
          <a:prstGeom prst="rect">
            <a:avLst/>
          </a:prstGeom>
          <a:noFill/>
        </p:spPr>
        <p:txBody>
          <a:bodyPr wrap="square" rtlCol="0">
            <a:spAutoFit/>
          </a:bodyPr>
          <a:lstStyle/>
          <a:p>
            <a:pPr rtl="0"/>
            <a:r>
              <a:rPr lang="fr-FR" sz="1200" b="1" dirty="0">
                <a:solidFill>
                  <a:srgbClr val="FF0000"/>
                </a:solidFill>
              </a:rPr>
              <a:t>Remarque : </a:t>
            </a:r>
            <a:r>
              <a:rPr lang="fr-FR" sz="1200" dirty="0">
                <a:solidFill>
                  <a:srgbClr val="FF0000"/>
                </a:solidFill>
              </a:rPr>
              <a:t>le DHCP pour IPv6 (DHCPv6) fournit des services similaires pour les clients IPv6. Toutefois, DHCPv6 ne fournit pas d'adresse de passerelle par défaut. Cela ne peut être obtenu que de manière dynamique à partir du message annoncé par le routeur.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31135549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385646" y="0"/>
            <a:ext cx="5844778" cy="857250"/>
          </a:xfrm>
        </p:spPr>
        <p:txBody>
          <a:bodyPr/>
          <a:lstStyle/>
          <a:p>
            <a:r>
              <a:rPr lang="fr-FR" dirty="0">
                <a:solidFill>
                  <a:srgbClr val="006699"/>
                </a:solidFill>
                <a:latin typeface="Verdana" panose="020B0604030504040204" pitchFamily="34" charset="0"/>
              </a:rPr>
              <a:t>Rôles de DHCP </a:t>
            </a:r>
          </a:p>
        </p:txBody>
      </p:sp>
      <p:sp>
        <p:nvSpPr>
          <p:cNvPr id="390147" name="Rectangle 3"/>
          <p:cNvSpPr>
            <a:spLocks noGrp="1" noChangeArrowheads="1"/>
          </p:cNvSpPr>
          <p:nvPr>
            <p:ph type="body" idx="1"/>
          </p:nvPr>
        </p:nvSpPr>
        <p:spPr>
          <a:xfrm>
            <a:off x="1408851" y="857251"/>
            <a:ext cx="6281738" cy="3432572"/>
          </a:xfrm>
          <a:noFill/>
          <a:ln/>
        </p:spPr>
        <p:txBody>
          <a:bodyPr/>
          <a:lstStyle/>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Automatiser, centraliser l’attribution de configurations réseau IP</a:t>
            </a:r>
          </a:p>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Éviter la gestion manuelle des configurations</a:t>
            </a:r>
          </a:p>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Faciliter le travail de l’administrateur</a:t>
            </a:r>
          </a:p>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Limiter la pénurie d’adresses IP</a:t>
            </a:r>
          </a:p>
          <a:p>
            <a:pPr marL="346472" indent="-346472">
              <a:lnSpc>
                <a:spcPct val="130000"/>
              </a:lnSpc>
              <a:buClr>
                <a:srgbClr val="FF6600"/>
              </a:buClr>
              <a:buSzPct val="89000"/>
              <a:buFont typeface="Monotype Sorts" pitchFamily="2" charset="2"/>
              <a:buChar char="o"/>
            </a:pPr>
            <a:r>
              <a:rPr lang="fr-FR" sz="2100" dirty="0">
                <a:solidFill>
                  <a:srgbClr val="006699"/>
                </a:solidFill>
                <a:latin typeface="Verdana" panose="020B0604030504040204" pitchFamily="34" charset="0"/>
              </a:rPr>
              <a:t>Faciliter la mobilité : utilisation d’ordinateurs portables</a:t>
            </a:r>
          </a:p>
        </p:txBody>
      </p:sp>
    </p:spTree>
    <p:extLst>
      <p:ext uri="{BB962C8B-B14F-4D97-AF65-F5344CB8AC3E}">
        <p14:creationId xmlns:p14="http://schemas.microsoft.com/office/powerpoint/2010/main" val="1568254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anim calcmode="lin" valueType="num">
                                      <p:cBhvr additive="base">
                                        <p:cTn id="7" dur="500" fill="hold"/>
                                        <p:tgtEl>
                                          <p:spTgt spid="390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0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0147">
                                            <p:txEl>
                                              <p:pRg st="1" end="1"/>
                                            </p:txEl>
                                          </p:spTgt>
                                        </p:tgtEl>
                                        <p:attrNameLst>
                                          <p:attrName>style.visibility</p:attrName>
                                        </p:attrNameLst>
                                      </p:cBhvr>
                                      <p:to>
                                        <p:strVal val="visible"/>
                                      </p:to>
                                    </p:set>
                                    <p:anim calcmode="lin" valueType="num">
                                      <p:cBhvr additive="base">
                                        <p:cTn id="13" dur="500" fill="hold"/>
                                        <p:tgtEl>
                                          <p:spTgt spid="390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0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0147">
                                            <p:txEl>
                                              <p:pRg st="2" end="2"/>
                                            </p:txEl>
                                          </p:spTgt>
                                        </p:tgtEl>
                                        <p:attrNameLst>
                                          <p:attrName>style.visibility</p:attrName>
                                        </p:attrNameLst>
                                      </p:cBhvr>
                                      <p:to>
                                        <p:strVal val="visible"/>
                                      </p:to>
                                    </p:set>
                                    <p:anim calcmode="lin" valueType="num">
                                      <p:cBhvr additive="base">
                                        <p:cTn id="19" dur="500" fill="hold"/>
                                        <p:tgtEl>
                                          <p:spTgt spid="390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0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0147">
                                            <p:txEl>
                                              <p:pRg st="3" end="3"/>
                                            </p:txEl>
                                          </p:spTgt>
                                        </p:tgtEl>
                                        <p:attrNameLst>
                                          <p:attrName>style.visibility</p:attrName>
                                        </p:attrNameLst>
                                      </p:cBhvr>
                                      <p:to>
                                        <p:strVal val="visible"/>
                                      </p:to>
                                    </p:set>
                                    <p:anim calcmode="lin" valueType="num">
                                      <p:cBhvr additive="base">
                                        <p:cTn id="25" dur="500" fill="hold"/>
                                        <p:tgtEl>
                                          <p:spTgt spid="390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0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0147">
                                            <p:txEl>
                                              <p:pRg st="4" end="4"/>
                                            </p:txEl>
                                          </p:spTgt>
                                        </p:tgtEl>
                                        <p:attrNameLst>
                                          <p:attrName>style.visibility</p:attrName>
                                        </p:attrNameLst>
                                      </p:cBhvr>
                                      <p:to>
                                        <p:strVal val="visible"/>
                                      </p:to>
                                    </p:set>
                                    <p:anim calcmode="lin" valueType="num">
                                      <p:cBhvr additive="base">
                                        <p:cTn id="31" dur="500" fill="hold"/>
                                        <p:tgtEl>
                                          <p:spTgt spid="3901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01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1763688" y="195486"/>
            <a:ext cx="5844778" cy="857250"/>
          </a:xfrm>
        </p:spPr>
        <p:txBody>
          <a:bodyPr/>
          <a:lstStyle/>
          <a:p>
            <a:r>
              <a:rPr lang="fr-FR" dirty="0">
                <a:solidFill>
                  <a:srgbClr val="006699"/>
                </a:solidFill>
                <a:latin typeface="Verdana" panose="020B0604030504040204" pitchFamily="34" charset="0"/>
              </a:rPr>
              <a:t>Le client DHCP</a:t>
            </a:r>
          </a:p>
        </p:txBody>
      </p:sp>
      <p:sp>
        <p:nvSpPr>
          <p:cNvPr id="422915" name="Rectangle 3"/>
          <p:cNvSpPr>
            <a:spLocks noGrp="1" noChangeArrowheads="1"/>
          </p:cNvSpPr>
          <p:nvPr>
            <p:ph type="body" idx="1"/>
          </p:nvPr>
        </p:nvSpPr>
        <p:spPr>
          <a:xfrm>
            <a:off x="1355303" y="1180133"/>
            <a:ext cx="6281738" cy="3432572"/>
          </a:xfrm>
          <a:noFill/>
          <a:ln/>
        </p:spPr>
        <p:txBody>
          <a:bodyPr/>
          <a:lstStyle/>
          <a:p>
            <a:pPr marL="346472" indent="-346472">
              <a:lnSpc>
                <a:spcPct val="130000"/>
              </a:lnSpc>
              <a:buClr>
                <a:srgbClr val="FF6600"/>
              </a:buClr>
              <a:buSzPct val="89000"/>
              <a:buFont typeface="Monotype Sorts" pitchFamily="2" charset="2"/>
              <a:buChar char="o"/>
            </a:pPr>
            <a:r>
              <a:rPr lang="fr-FR" dirty="0">
                <a:solidFill>
                  <a:srgbClr val="006699"/>
                </a:solidFill>
                <a:latin typeface="Verdana" panose="020B0604030504040204" pitchFamily="34" charset="0"/>
              </a:rPr>
              <a:t>Le poste client doit récupérer une configuration réseau :</a:t>
            </a:r>
          </a:p>
          <a:p>
            <a:pPr marL="819150" lvl="1" indent="-342900">
              <a:lnSpc>
                <a:spcPct val="130000"/>
              </a:lnSpc>
              <a:buClr>
                <a:srgbClr val="FF6600"/>
              </a:buClr>
              <a:buSzPct val="89000"/>
              <a:buFont typeface="Monotype Sorts" pitchFamily="2" charset="2"/>
              <a:buChar char="o"/>
            </a:pPr>
            <a:r>
              <a:rPr lang="fr-FR" dirty="0">
                <a:solidFill>
                  <a:schemeClr val="hlink"/>
                </a:solidFill>
                <a:latin typeface="Verdana" panose="020B0604030504040204" pitchFamily="34" charset="0"/>
              </a:rPr>
              <a:t>Adresse IP</a:t>
            </a:r>
          </a:p>
          <a:p>
            <a:pPr marL="819150" lvl="1" indent="-342900">
              <a:lnSpc>
                <a:spcPct val="130000"/>
              </a:lnSpc>
              <a:buClr>
                <a:srgbClr val="FF6600"/>
              </a:buClr>
              <a:buSzPct val="89000"/>
              <a:buFont typeface="Monotype Sorts" pitchFamily="2" charset="2"/>
              <a:buChar char="o"/>
            </a:pPr>
            <a:r>
              <a:rPr lang="fr-FR" dirty="0">
                <a:solidFill>
                  <a:schemeClr val="hlink"/>
                </a:solidFill>
                <a:latin typeface="Verdana" panose="020B0604030504040204" pitchFamily="34" charset="0"/>
              </a:rPr>
              <a:t>Masque de sous réseau</a:t>
            </a:r>
          </a:p>
          <a:p>
            <a:pPr marL="819150" lvl="1" indent="-342900">
              <a:lnSpc>
                <a:spcPct val="130000"/>
              </a:lnSpc>
              <a:buClr>
                <a:srgbClr val="FF6600"/>
              </a:buClr>
              <a:buSzPct val="89000"/>
              <a:buFont typeface="Monotype Sorts" pitchFamily="2" charset="2"/>
              <a:buChar char="o"/>
            </a:pPr>
            <a:r>
              <a:rPr lang="fr-FR" dirty="0">
                <a:solidFill>
                  <a:schemeClr val="hlink"/>
                </a:solidFill>
                <a:latin typeface="Verdana" panose="020B0604030504040204" pitchFamily="34" charset="0"/>
              </a:rPr>
              <a:t>Adresse du serveur </a:t>
            </a:r>
            <a:r>
              <a:rPr lang="fr-FR" dirty="0" smtClean="0">
                <a:solidFill>
                  <a:schemeClr val="hlink"/>
                </a:solidFill>
                <a:latin typeface="Verdana" panose="020B0604030504040204" pitchFamily="34" charset="0"/>
              </a:rPr>
              <a:t>DNS</a:t>
            </a:r>
            <a:endParaRPr lang="fr-FR" dirty="0">
              <a:solidFill>
                <a:schemeClr val="hlink"/>
              </a:solidFill>
              <a:latin typeface="Verdana" panose="020B0604030504040204" pitchFamily="34" charset="0"/>
            </a:endParaRPr>
          </a:p>
          <a:p>
            <a:pPr marL="819150" lvl="1" indent="-342900">
              <a:lnSpc>
                <a:spcPct val="130000"/>
              </a:lnSpc>
              <a:buClr>
                <a:srgbClr val="FF6600"/>
              </a:buClr>
              <a:buSzPct val="89000"/>
              <a:buFont typeface="Monotype Sorts" pitchFamily="2" charset="2"/>
              <a:buChar char="o"/>
            </a:pPr>
            <a:r>
              <a:rPr lang="fr-FR" dirty="0">
                <a:solidFill>
                  <a:schemeClr val="hlink"/>
                </a:solidFill>
                <a:latin typeface="Verdana" panose="020B0604030504040204" pitchFamily="34" charset="0"/>
              </a:rPr>
              <a:t>Adresse de la passerelle par défaut</a:t>
            </a:r>
          </a:p>
          <a:p>
            <a:pPr marL="819150" lvl="1" indent="-342900">
              <a:lnSpc>
                <a:spcPct val="130000"/>
              </a:lnSpc>
              <a:buClr>
                <a:srgbClr val="FF6600"/>
              </a:buClr>
              <a:buSzPct val="89000"/>
              <a:buFont typeface="Monotype Sorts" pitchFamily="2" charset="2"/>
              <a:buChar char="o"/>
            </a:pPr>
            <a:r>
              <a:rPr lang="fr-FR" dirty="0">
                <a:solidFill>
                  <a:schemeClr val="hlink"/>
                </a:solidFill>
                <a:latin typeface="Verdana" panose="020B0604030504040204" pitchFamily="34" charset="0"/>
              </a:rPr>
              <a:t>...</a:t>
            </a:r>
            <a:endParaRPr lang="fr-FR" dirty="0">
              <a:solidFill>
                <a:srgbClr val="006699"/>
              </a:solidFill>
              <a:latin typeface="Verdana" panose="020B0604030504040204" pitchFamily="34" charset="0"/>
            </a:endParaRPr>
          </a:p>
        </p:txBody>
      </p:sp>
    </p:spTree>
    <p:extLst>
      <p:ext uri="{BB962C8B-B14F-4D97-AF65-F5344CB8AC3E}">
        <p14:creationId xmlns:p14="http://schemas.microsoft.com/office/powerpoint/2010/main" val="3929207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 calcmode="lin" valueType="num">
                                      <p:cBhvr additive="base">
                                        <p:cTn id="7" dur="500" fill="hold"/>
                                        <p:tgtEl>
                                          <p:spTgt spid="422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29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2915">
                                            <p:txEl>
                                              <p:pRg st="1" end="1"/>
                                            </p:txEl>
                                          </p:spTgt>
                                        </p:tgtEl>
                                        <p:attrNameLst>
                                          <p:attrName>style.visibility</p:attrName>
                                        </p:attrNameLst>
                                      </p:cBhvr>
                                      <p:to>
                                        <p:strVal val="visible"/>
                                      </p:to>
                                    </p:set>
                                    <p:anim calcmode="lin" valueType="num">
                                      <p:cBhvr additive="base">
                                        <p:cTn id="11" dur="500" fill="hold"/>
                                        <p:tgtEl>
                                          <p:spTgt spid="4229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229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2915">
                                            <p:txEl>
                                              <p:pRg st="2" end="2"/>
                                            </p:txEl>
                                          </p:spTgt>
                                        </p:tgtEl>
                                        <p:attrNameLst>
                                          <p:attrName>style.visibility</p:attrName>
                                        </p:attrNameLst>
                                      </p:cBhvr>
                                      <p:to>
                                        <p:strVal val="visible"/>
                                      </p:to>
                                    </p:set>
                                    <p:anim calcmode="lin" valueType="num">
                                      <p:cBhvr additive="base">
                                        <p:cTn id="15" dur="500" fill="hold"/>
                                        <p:tgtEl>
                                          <p:spTgt spid="4229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229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2915">
                                            <p:txEl>
                                              <p:pRg st="3" end="3"/>
                                            </p:txEl>
                                          </p:spTgt>
                                        </p:tgtEl>
                                        <p:attrNameLst>
                                          <p:attrName>style.visibility</p:attrName>
                                        </p:attrNameLst>
                                      </p:cBhvr>
                                      <p:to>
                                        <p:strVal val="visible"/>
                                      </p:to>
                                    </p:set>
                                    <p:anim calcmode="lin" valueType="num">
                                      <p:cBhvr additive="base">
                                        <p:cTn id="19" dur="500" fill="hold"/>
                                        <p:tgtEl>
                                          <p:spTgt spid="4229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291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2915">
                                            <p:txEl>
                                              <p:pRg st="4" end="4"/>
                                            </p:txEl>
                                          </p:spTgt>
                                        </p:tgtEl>
                                        <p:attrNameLst>
                                          <p:attrName>style.visibility</p:attrName>
                                        </p:attrNameLst>
                                      </p:cBhvr>
                                      <p:to>
                                        <p:strVal val="visible"/>
                                      </p:to>
                                    </p:set>
                                    <p:anim calcmode="lin" valueType="num">
                                      <p:cBhvr additive="base">
                                        <p:cTn id="23" dur="500" fill="hold"/>
                                        <p:tgtEl>
                                          <p:spTgt spid="42291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2291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22915">
                                            <p:txEl>
                                              <p:pRg st="5" end="5"/>
                                            </p:txEl>
                                          </p:spTgt>
                                        </p:tgtEl>
                                        <p:attrNameLst>
                                          <p:attrName>style.visibility</p:attrName>
                                        </p:attrNameLst>
                                      </p:cBhvr>
                                      <p:to>
                                        <p:strVal val="visible"/>
                                      </p:to>
                                    </p:set>
                                    <p:anim calcmode="lin" valueType="num">
                                      <p:cBhvr additive="base">
                                        <p:cTn id="27" dur="500" fill="hold"/>
                                        <p:tgtEl>
                                          <p:spTgt spid="42291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229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1277634" y="0"/>
            <a:ext cx="6290072" cy="857250"/>
          </a:xfrm>
        </p:spPr>
        <p:txBody>
          <a:bodyPr/>
          <a:lstStyle/>
          <a:p>
            <a:r>
              <a:rPr lang="fr-FR" dirty="0">
                <a:solidFill>
                  <a:srgbClr val="006699"/>
                </a:solidFill>
                <a:latin typeface="Verdana" panose="020B0604030504040204" pitchFamily="34" charset="0"/>
              </a:rPr>
              <a:t>Fonctionnement</a:t>
            </a:r>
          </a:p>
        </p:txBody>
      </p:sp>
      <p:sp>
        <p:nvSpPr>
          <p:cNvPr id="392195" name="Rectangle 3"/>
          <p:cNvSpPr>
            <a:spLocks noGrp="1" noChangeArrowheads="1"/>
          </p:cNvSpPr>
          <p:nvPr>
            <p:ph type="body" idx="1"/>
          </p:nvPr>
        </p:nvSpPr>
        <p:spPr>
          <a:xfrm>
            <a:off x="1569244" y="1447801"/>
            <a:ext cx="6281738" cy="3432572"/>
          </a:xfrm>
          <a:noFill/>
          <a:ln/>
        </p:spPr>
        <p:txBody>
          <a:bodyPr/>
          <a:lstStyle/>
          <a:p>
            <a:pPr marL="346472" indent="-346472">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Principe de base, au départ :</a:t>
            </a:r>
          </a:p>
          <a:p>
            <a:pPr marL="819150" lvl="1" indent="-342900">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Un serveur DHCP (@ IP fixe)</a:t>
            </a:r>
          </a:p>
          <a:p>
            <a:pPr marL="819150" lvl="1" indent="-342900">
              <a:lnSpc>
                <a:spcPct val="130000"/>
              </a:lnSpc>
              <a:buClr>
                <a:srgbClr val="FF6600"/>
              </a:buClr>
              <a:buSzPct val="89000"/>
              <a:buFont typeface="Monotype Sorts" pitchFamily="2" charset="2"/>
              <a:buChar char="o"/>
            </a:pPr>
            <a:r>
              <a:rPr lang="fr-FR">
                <a:solidFill>
                  <a:srgbClr val="006699"/>
                </a:solidFill>
                <a:latin typeface="Verdana" panose="020B0604030504040204" pitchFamily="34" charset="0"/>
              </a:rPr>
              <a:t>Des postes clients (sans @ IP, seulement @ MAC)</a:t>
            </a:r>
          </a:p>
          <a:p>
            <a:pPr marL="346472" indent="-346472">
              <a:lnSpc>
                <a:spcPct val="130000"/>
              </a:lnSpc>
              <a:buClr>
                <a:srgbClr val="FF6600"/>
              </a:buClr>
              <a:buSzPct val="89000"/>
              <a:buFont typeface="Monotype Sorts" pitchFamily="2" charset="2"/>
              <a:buChar char="o"/>
            </a:pPr>
            <a:endParaRPr lang="fr-FR">
              <a:solidFill>
                <a:srgbClr val="006699"/>
              </a:solidFill>
              <a:latin typeface="Verdana" panose="020B0604030504040204" pitchFamily="34" charset="0"/>
            </a:endParaRPr>
          </a:p>
        </p:txBody>
      </p:sp>
    </p:spTree>
    <p:extLst>
      <p:ext uri="{BB962C8B-B14F-4D97-AF65-F5344CB8AC3E}">
        <p14:creationId xmlns:p14="http://schemas.microsoft.com/office/powerpoint/2010/main" val="2651810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 calcmode="lin" valueType="num">
                                      <p:cBhvr additive="base">
                                        <p:cTn id="7" dur="500" fill="hold"/>
                                        <p:tgtEl>
                                          <p:spTgt spid="392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219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2195">
                                            <p:txEl>
                                              <p:pRg st="1" end="1"/>
                                            </p:txEl>
                                          </p:spTgt>
                                        </p:tgtEl>
                                        <p:attrNameLst>
                                          <p:attrName>style.visibility</p:attrName>
                                        </p:attrNameLst>
                                      </p:cBhvr>
                                      <p:to>
                                        <p:strVal val="visible"/>
                                      </p:to>
                                    </p:set>
                                    <p:anim calcmode="lin" valueType="num">
                                      <p:cBhvr additive="base">
                                        <p:cTn id="11" dur="500" fill="hold"/>
                                        <p:tgtEl>
                                          <p:spTgt spid="39219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219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2195">
                                            <p:txEl>
                                              <p:pRg st="2" end="2"/>
                                            </p:txEl>
                                          </p:spTgt>
                                        </p:tgtEl>
                                        <p:attrNameLst>
                                          <p:attrName>style.visibility</p:attrName>
                                        </p:attrNameLst>
                                      </p:cBhvr>
                                      <p:to>
                                        <p:strVal val="visible"/>
                                      </p:to>
                                    </p:set>
                                    <p:anim calcmode="lin" valueType="num">
                                      <p:cBhvr additive="base">
                                        <p:cTn id="15" dur="500" fill="hold"/>
                                        <p:tgtEl>
                                          <p:spTgt spid="3921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219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Services d'adressage IP</a:t>
            </a:r>
            <a:r>
              <a:rPr lang="en-US" dirty="0">
                <a:latin typeface="Arial" charset="0"/>
              </a:rPr>
              <a:t/>
            </a:r>
            <a:br>
              <a:rPr lang="en-US" dirty="0">
                <a:latin typeface="Arial" charset="0"/>
              </a:rPr>
            </a:br>
            <a:r>
              <a:rPr lang="fr-FR">
                <a:latin typeface="Arial" charset="0"/>
              </a:rPr>
              <a:t>Fonctionnement du protocole DHCP</a:t>
            </a:r>
          </a:p>
        </p:txBody>
      </p:sp>
      <p:sp>
        <p:nvSpPr>
          <p:cNvPr id="4" name="Content Placeholder 3"/>
          <p:cNvSpPr>
            <a:spLocks noGrp="1"/>
          </p:cNvSpPr>
          <p:nvPr>
            <p:ph idx="1"/>
          </p:nvPr>
        </p:nvSpPr>
        <p:spPr>
          <a:xfrm>
            <a:off x="145357" y="798945"/>
            <a:ext cx="4375428" cy="3785934"/>
          </a:xfrm>
        </p:spPr>
        <p:txBody>
          <a:bodyPr/>
          <a:lstStyle/>
          <a:p>
            <a:pPr marL="0" indent="0" rtl="0">
              <a:lnSpc>
                <a:spcPct val="85000"/>
              </a:lnSpc>
              <a:spcBef>
                <a:spcPct val="30000"/>
              </a:spcBef>
              <a:buNone/>
            </a:pPr>
            <a:r>
              <a:rPr lang="fr-FR" dirty="0"/>
              <a:t>Processus DHCP: </a:t>
            </a:r>
          </a:p>
          <a:p>
            <a:pPr lvl="2" rtl="0">
              <a:lnSpc>
                <a:spcPct val="85000"/>
              </a:lnSpc>
              <a:spcBef>
                <a:spcPct val="30000"/>
              </a:spcBef>
              <a:buFont typeface="Arial" panose="020B0604020202020204" pitchFamily="34" charset="0"/>
              <a:buChar char="•"/>
            </a:pPr>
            <a:r>
              <a:rPr lang="fr-FR" dirty="0"/>
              <a:t>Lorsqu'un périphérique IPv4 configuré pour DHCP démarre ou se connecte au réseau, le client diffuse un message de détection DHCP (DHCPDISCOVER) pour identifier tous les serveurs DHCP disponibles sur le réseau.</a:t>
            </a:r>
          </a:p>
          <a:p>
            <a:pPr lvl="2" rtl="0">
              <a:lnSpc>
                <a:spcPct val="85000"/>
              </a:lnSpc>
              <a:spcBef>
                <a:spcPct val="30000"/>
              </a:spcBef>
              <a:buFont typeface="Arial" panose="020B0604020202020204" pitchFamily="34" charset="0"/>
              <a:buChar char="•"/>
            </a:pPr>
            <a:r>
              <a:rPr lang="fr-FR" dirty="0"/>
              <a:t>Un serveur DHCP répond par un message d'offre DHCP (DHCPOFFER), qui offre un bail au client. (Si un client reçoit plus d'une offre en raison de plusieurs serveurs DHCP sur le réseau, il doit en choisir une.)</a:t>
            </a:r>
          </a:p>
          <a:p>
            <a:pPr lvl="2" rtl="0">
              <a:lnSpc>
                <a:spcPct val="85000"/>
              </a:lnSpc>
              <a:spcBef>
                <a:spcPct val="30000"/>
              </a:spcBef>
              <a:buFont typeface="Arial" panose="020B0604020202020204" pitchFamily="34" charset="0"/>
              <a:buChar char="•"/>
            </a:pPr>
            <a:r>
              <a:rPr lang="fr-FR" dirty="0"/>
              <a:t>Il doit donc effectuer un choix et envoyer une requête DHCP (DHCPREQUEST) qui identifie explicitement le serveur et l'offre de bail qu'il accepte. </a:t>
            </a:r>
          </a:p>
          <a:p>
            <a:pPr lvl="2" rtl="0">
              <a:lnSpc>
                <a:spcPct val="85000"/>
              </a:lnSpc>
              <a:spcBef>
                <a:spcPct val="30000"/>
              </a:spcBef>
              <a:buFont typeface="Arial" panose="020B0604020202020204" pitchFamily="34" charset="0"/>
              <a:buChar char="•"/>
            </a:pPr>
            <a:r>
              <a:rPr lang="fr-FR" dirty="0"/>
              <a:t>Le serveur renvoie ensuite un message DHCP (DHCPACK) qui reconnaît au client que le bail a été finalisé.</a:t>
            </a:r>
          </a:p>
          <a:p>
            <a:pPr lvl="2" rtl="0">
              <a:lnSpc>
                <a:spcPct val="85000"/>
              </a:lnSpc>
              <a:spcBef>
                <a:spcPct val="30000"/>
              </a:spcBef>
              <a:buFont typeface="Arial" panose="020B0604020202020204" pitchFamily="34" charset="0"/>
              <a:buChar char="•"/>
            </a:pPr>
            <a:r>
              <a:rPr lang="fr-FR" dirty="0"/>
              <a:t> Si l'offre n'est plus valable, le serveur sélectionné répond avec un message d'accusé de réception négatif DHCP (DHCPNAK) et le processus doit commencer avec un nouveau message DHCPDISCOVER.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pPr rtl="0"/>
            <a:r>
              <a:rPr lang="fr-FR" sz="1050" b="1"/>
              <a:t>Remarque</a:t>
            </a:r>
            <a:r>
              <a:rPr lang="fr-FR" sz="1050"/>
              <a:t>: DHCPv6 a un ensemble de messages similaire à ceux de DHCPv4. Les messages DHCPv6 sont les suivants : SOLICIT, ADVERTISE, INFORMATION REQUEST et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889838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10971</TotalTime>
  <Words>8367</Words>
  <Application>Microsoft Office PowerPoint</Application>
  <PresentationFormat>Affichage à l'écran (16:9)</PresentationFormat>
  <Paragraphs>1084</Paragraphs>
  <Slides>107</Slides>
  <Notes>107</Notes>
  <HiddenSlides>2</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107</vt:i4>
      </vt:variant>
    </vt:vector>
  </HeadingPairs>
  <TitlesOfParts>
    <vt:vector size="119" baseType="lpstr">
      <vt:lpstr>ＭＳ Ｐゴシック</vt:lpstr>
      <vt:lpstr>Arial</vt:lpstr>
      <vt:lpstr>Calibri</vt:lpstr>
      <vt:lpstr>CiscoSans</vt:lpstr>
      <vt:lpstr>CiscoSans ExtraLight</vt:lpstr>
      <vt:lpstr>CiscoSans Thin</vt:lpstr>
      <vt:lpstr>Courier New</vt:lpstr>
      <vt:lpstr>Monotype Sorts</vt:lpstr>
      <vt:lpstr>Times New Roman</vt:lpstr>
      <vt:lpstr>Verdana</vt:lpstr>
      <vt:lpstr>Wingdings</vt:lpstr>
      <vt:lpstr>Default Theme</vt:lpstr>
      <vt:lpstr>Module 13: ICMP </vt:lpstr>
      <vt:lpstr>Objectifs du Module</vt:lpstr>
      <vt:lpstr>13.1 Messages ICMP</vt:lpstr>
      <vt:lpstr>Messages ICMP Messages ICMPv4 et ICMPv6</vt:lpstr>
      <vt:lpstr>Messages ICMP Accessibilité de l'hôte</vt:lpstr>
      <vt:lpstr>Messages ICMP Destination ou service inaccessible</vt:lpstr>
      <vt:lpstr>Messages ICMP  Délai Dépassé</vt:lpstr>
      <vt:lpstr>Messages ICMP Messages ICMPv6</vt:lpstr>
      <vt:lpstr>Messages ICMP Messages ICMPv6 (suite)</vt:lpstr>
      <vt:lpstr>Messages ICMP Messages ICMPv6 (suite)</vt:lpstr>
      <vt:lpstr>Messages ICMP Messages ICMPv6 (suite)</vt:lpstr>
      <vt:lpstr>Messages ICMP Messages ICMPv6 (suite)</vt:lpstr>
      <vt:lpstr>13.2 Tests à l'aide des commandes ping et traceroute</vt:lpstr>
      <vt:lpstr>Tests Ping et Traceroute Ping - Tester la connectivité</vt:lpstr>
      <vt:lpstr>Tests Ping et Traceroute Ping le Loopback</vt:lpstr>
      <vt:lpstr>Tests Ping et Traceroute Ping la passerelle par défaut</vt:lpstr>
      <vt:lpstr>Tests Ping et Traceroute Ping un hôte distant</vt:lpstr>
      <vt:lpstr>Tests Ping et Traceroute Traceroute – Tester le chemin</vt:lpstr>
      <vt:lpstr>Tests Ping et Traceroute Traceroute – Tester le chemin (suite)</vt:lpstr>
      <vt:lpstr>Module Pratique et Questionnaire Qu'est-ce que j'ai appris dans ce module?</vt:lpstr>
      <vt:lpstr>Module 13 : ICMP Nouveaux termes/commandes</vt:lpstr>
      <vt:lpstr>Module 14: Couche de transport</vt:lpstr>
      <vt:lpstr>Objectifs du module</vt:lpstr>
      <vt:lpstr>14.1 Transport des données</vt:lpstr>
      <vt:lpstr>Transport des données Rôle de la couche transport</vt:lpstr>
      <vt:lpstr>Transport des données Responsabilités de la La couche de transport</vt:lpstr>
      <vt:lpstr>Transport des données Protocoles de la couche de transport</vt:lpstr>
      <vt:lpstr>Transport des données Protocole TCP (Transmission Control Protocol)</vt:lpstr>
      <vt:lpstr>Transport des données UDP (Transport of Data User Datagram Protocol)</vt:lpstr>
      <vt:lpstr>Transport des données Le choix du protocole de couche transport le mieux adapté à une application donnée</vt:lpstr>
      <vt:lpstr>TCP vs UDP</vt:lpstr>
      <vt:lpstr>14.2 Présentation du protocole TCP</vt:lpstr>
      <vt:lpstr>Présentation de protocole TCP Caractéristiques du protocole TCP</vt:lpstr>
      <vt:lpstr>Présentation de protocole TCP L'en-tête TCP</vt:lpstr>
      <vt:lpstr>Présentation de protocole TCP TCP Champs d'en-tête</vt:lpstr>
      <vt:lpstr>Présentation du protocole TCP Applications utilisant le protocole TCP</vt:lpstr>
      <vt:lpstr>14.3 Présentation du protocole UDP</vt:lpstr>
      <vt:lpstr>Présentation du protocole UDP Caractéristiques du protocole UDP</vt:lpstr>
      <vt:lpstr>Présentation de protocole UDP L'en-tête UDP</vt:lpstr>
      <vt:lpstr>Présentation de protocole UDP Les Champs d'en-tête UDP</vt:lpstr>
      <vt:lpstr>Présentation du protocole UDP Applications utilisant le protocole UDP</vt:lpstr>
      <vt:lpstr>14.4 Les Numéros de ports</vt:lpstr>
      <vt:lpstr>Les Numéros de port Communications multiples et séparées</vt:lpstr>
      <vt:lpstr>Numéros de port Paires d'interfaces de connexion</vt:lpstr>
      <vt:lpstr>Les Numéros de port Groupes de numéros de port</vt:lpstr>
      <vt:lpstr>Les Numéros de port Groupes de numéros de port (Suite)</vt:lpstr>
      <vt:lpstr>Numéros de port La commande netstat</vt:lpstr>
      <vt:lpstr>14.5 Processus de communication TCP</vt:lpstr>
      <vt:lpstr>Processus de communication TCP Processus de serveur TCP</vt:lpstr>
      <vt:lpstr>Processus de communication TCP Établissement d'une connexion TCP : négociation en trois étapes</vt:lpstr>
      <vt:lpstr>Processus de communication TCP La fin de session TCP</vt:lpstr>
      <vt:lpstr>Processus de Communication TCP Analyse de la connexion TCP en trois étapes</vt:lpstr>
      <vt:lpstr>Processus de Communication TCP Analyse de la connexion TCP en trois étapes (Suite)</vt:lpstr>
      <vt:lpstr>14.6 Fiabilité et contrôle de flux</vt:lpstr>
      <vt:lpstr>Fiabilité et contrôle de flux Fiabilité du TCP - Livraison garantie et commandée</vt:lpstr>
      <vt:lpstr>Fiabilité et contrôle de flux Fiabilité du TCP - Perte de données et retransmission</vt:lpstr>
      <vt:lpstr>Fiabilité et contrôle du flux Fiabilité TCP — Perte et retransmission de données (Suite) </vt:lpstr>
      <vt:lpstr>Fiabilité et contrôle de flux Contrôle de flux TCP – Taille de fenêtre et accusés de réception</vt:lpstr>
      <vt:lpstr>Fiabilité et contrôle de flux Contrôle de flux TCP — Taille maximale du segment</vt:lpstr>
      <vt:lpstr>Fiabilité et contrôle de flux Contrôle de flux TCP – Prévention des encombrements</vt:lpstr>
      <vt:lpstr>14.7 Communication du protocole UDP</vt:lpstr>
      <vt:lpstr>Communication du protocole UDP Faible surcharge et fiabilité du protocole UDP</vt:lpstr>
      <vt:lpstr>Communication de protocole UDP Réassemblage de datagrammes UDP</vt:lpstr>
      <vt:lpstr>Communication du protocole UDP Processus et requêtes des serveurs UDP</vt:lpstr>
      <vt:lpstr>Communication du protocole UDP Processus des clients UDP</vt:lpstr>
      <vt:lpstr>Module Pratique et Questionnaire Qu'est-ce que j'ai appris dans ce module?</vt:lpstr>
      <vt:lpstr>Module Pratique et Questionnaire Qu'est-ce que j'ai appris dans ce module (Suite)?</vt:lpstr>
      <vt:lpstr>Module 14: Transport Layer New Terms and Commands</vt:lpstr>
      <vt:lpstr>Module 15: Couche d'application </vt:lpstr>
      <vt:lpstr>Objectifs de ce module</vt:lpstr>
      <vt:lpstr>15.1 - Application, présentation et session</vt:lpstr>
      <vt:lpstr>Application, Présentation et Session Couche Application</vt:lpstr>
      <vt:lpstr>Application, Présentation et Session  Couche Présentation et Session</vt:lpstr>
      <vt:lpstr>Application, Présentation et Session Protocoles de couche application TCP/IP</vt:lpstr>
      <vt:lpstr>15.2 Peer-to-Peer / client-serveur</vt:lpstr>
      <vt:lpstr>Peer-to-Peer Modèle client-serveur</vt:lpstr>
      <vt:lpstr>Peer-to-Peer Réseaux peer to peer</vt:lpstr>
      <vt:lpstr>Peer-to-Peer Applications peer to peer</vt:lpstr>
      <vt:lpstr>Peer-to-Peer Applications P2P communes</vt:lpstr>
      <vt:lpstr>15.3 Protocoles Web et messagerie</vt:lpstr>
      <vt:lpstr>Protocoles Web et messagerie Protocole de transfert hypertexte et langage de balisage hypertexte</vt:lpstr>
      <vt:lpstr>Protocoles Web et messagerie Protocole de transfert hypertexte et langage de balisage hypertexte (suite) </vt:lpstr>
      <vt:lpstr>Protocoles Web et messagerie Protocole de transfert hypertexte et langage de balisage hypertexte (suite) </vt:lpstr>
      <vt:lpstr>Protocoles Web et messagerie  HTTP et HTTPS</vt:lpstr>
      <vt:lpstr>Protocoles Web et messagerie  les protocoles de la messagerie</vt:lpstr>
      <vt:lpstr>Protocoles Web et messagerie SMTP, POP et IMAP</vt:lpstr>
      <vt:lpstr>Protocoles Web et messagerie SMTP, POP et IMAP (suite) </vt:lpstr>
      <vt:lpstr>Protocoles Web et messagerie SMTP, POP et IMAP (suite) </vt:lpstr>
      <vt:lpstr>15.4 Services d'adressage IP</vt:lpstr>
      <vt:lpstr>Services d'adressage IP Service de noms de domaine DNS </vt:lpstr>
      <vt:lpstr>Services d'adressage IP Format de message DNS</vt:lpstr>
      <vt:lpstr>Services d'adressage IP Format de message DNS (suite)</vt:lpstr>
      <vt:lpstr>Services d'adressage IP Hiérarchie des DNS</vt:lpstr>
      <vt:lpstr>Services d'adressage IP La commande nslookup (test sur PC)</vt:lpstr>
      <vt:lpstr>Services d'adressage IP Protocole de configuration dynamique de l'hôte DHCP</vt:lpstr>
      <vt:lpstr>Rôles de DHCP </vt:lpstr>
      <vt:lpstr>Le client DHCP</vt:lpstr>
      <vt:lpstr>Fonctionnement</vt:lpstr>
      <vt:lpstr>Services d'adressage IP Fonctionnement du protocole DHCP</vt:lpstr>
      <vt:lpstr>Gestion des adresses IP</vt:lpstr>
      <vt:lpstr>Gestion des adresses IP</vt:lpstr>
      <vt:lpstr>Mise en œuvre de DHCP</vt:lpstr>
      <vt:lpstr>15.5 Services de partage de fichiers</vt:lpstr>
      <vt:lpstr>Services de partage de fichiers Protocole de transfert de fichiers FTP</vt:lpstr>
      <vt:lpstr>Services de partage de fichiers SMB Bloc de messages du serveur</vt:lpstr>
      <vt:lpstr>Module Pratique et questionnaire Qu'est-ce que j'ai appris dans ce module ? </vt:lpstr>
      <vt:lpstr>Module 15 : Application Layer New Terms and Commands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med</cp:lastModifiedBy>
  <cp:revision>336</cp:revision>
  <dcterms:created xsi:type="dcterms:W3CDTF">2019-10-18T06:21:22Z</dcterms:created>
  <dcterms:modified xsi:type="dcterms:W3CDTF">2023-04-02T09:34:20Z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